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7" r:id="rId3"/>
    <p:sldId id="269" r:id="rId4"/>
    <p:sldId id="270" r:id="rId5"/>
    <p:sldId id="279" r:id="rId6"/>
    <p:sldId id="280" r:id="rId7"/>
    <p:sldId id="287" r:id="rId8"/>
    <p:sldId id="271" r:id="rId9"/>
    <p:sldId id="278" r:id="rId10"/>
    <p:sldId id="281" r:id="rId11"/>
    <p:sldId id="282" r:id="rId12"/>
    <p:sldId id="283" r:id="rId13"/>
    <p:sldId id="266" r:id="rId14"/>
    <p:sldId id="284" r:id="rId15"/>
    <p:sldId id="285" r:id="rId16"/>
    <p:sldId id="286" r:id="rId17"/>
    <p:sldId id="265" r:id="rId18"/>
    <p:sldId id="263" r:id="rId19"/>
    <p:sldId id="264" r:id="rId20"/>
    <p:sldId id="267" r:id="rId21"/>
  </p:sldIdLst>
  <p:sldSz cx="12192000" cy="6858000"/>
  <p:notesSz cx="6858000" cy="9144000"/>
  <p:embeddedFontLst>
    <p:embeddedFont>
      <p:font typeface="나눔스퀘어라운드 Bold" panose="020B0600000101010101" charset="-127"/>
      <p:bold r:id="rId22"/>
    </p:embeddedFont>
    <p:embeddedFont>
      <p:font typeface="나눔스퀘어라운드 ExtraBold" panose="020B0600000101010101" charset="-127"/>
      <p:bold r:id="rId23"/>
    </p:embeddedFont>
    <p:embeddedFont>
      <p:font typeface="나눔스퀘어라운드 Light" panose="020B0600000101010101" charset="-127"/>
      <p:regular r:id="rId24"/>
    </p:embeddedFont>
    <p:embeddedFont>
      <p:font typeface="나눔스퀘어라운드 Regular" panose="020B0600000101010101" charset="-127"/>
      <p:regular r:id="rId25"/>
    </p:embeddedFont>
    <p:embeddedFont>
      <p:font typeface="한컴산뜻돋움" panose="020B0600000101010101" charset="-127"/>
      <p:regular r:id="rId26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44B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4660"/>
  </p:normalViewPr>
  <p:slideViewPr>
    <p:cSldViewPr snapToGrid="0">
      <p:cViewPr varScale="1">
        <p:scale>
          <a:sx n="69" d="100"/>
          <a:sy n="69" d="100"/>
        </p:scale>
        <p:origin x="90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1CF70-CBC8-D2A9-E47F-45A320B42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289AE93-58EB-E1E2-04E3-05F2BDA919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22B30E-D758-7435-E1E2-7968C7BF0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AECB9-84AF-4670-9F5F-B92DE875109C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49904E-E816-0D80-6596-CA945B0A8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97D232-D3CD-E785-9163-6F731577D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80F7-EC1D-4CFA-A3EA-F1E11C9FA23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27E316C-B203-0A7D-EA0A-3E913B8417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F95B212-33FC-9139-5054-4B3D2A98C772}"/>
              </a:ext>
            </a:extLst>
          </p:cNvPr>
          <p:cNvSpPr/>
          <p:nvPr userDrawn="1"/>
        </p:nvSpPr>
        <p:spPr>
          <a:xfrm>
            <a:off x="9" y="6081823"/>
            <a:ext cx="12191991" cy="51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27D1715-3785-8E23-C1E7-058224CE36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87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90E00489-C8C7-3183-3B7F-518020B04794}"/>
              </a:ext>
            </a:extLst>
          </p:cNvPr>
          <p:cNvGrpSpPr/>
          <p:nvPr userDrawn="1"/>
        </p:nvGrpSpPr>
        <p:grpSpPr>
          <a:xfrm>
            <a:off x="294462" y="281173"/>
            <a:ext cx="11603074" cy="803349"/>
            <a:chOff x="751958" y="472558"/>
            <a:chExt cx="11603074" cy="803349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3F5494A-FA29-F803-4777-FD7744D9B1D0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93824"/>
              <a:ext cx="11603074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0F322C1-8C22-4DEA-8258-4EB06255CFCE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8926988-3F90-A778-9BC5-803D61136F07}"/>
                </a:ext>
              </a:extLst>
            </p:cNvPr>
            <p:cNvCxnSpPr>
              <a:cxnSpLocks/>
            </p:cNvCxnSpPr>
            <p:nvPr/>
          </p:nvCxnSpPr>
          <p:spPr>
            <a:xfrm>
              <a:off x="12355032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25170A-458E-4E01-373A-A45A16C8C94B}"/>
              </a:ext>
            </a:extLst>
          </p:cNvPr>
          <p:cNvSpPr/>
          <p:nvPr userDrawn="1"/>
        </p:nvSpPr>
        <p:spPr>
          <a:xfrm>
            <a:off x="0" y="1339703"/>
            <a:ext cx="12191999" cy="55182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F845B6-2C23-30B1-3E43-D19BAE915350}"/>
              </a:ext>
            </a:extLst>
          </p:cNvPr>
          <p:cNvSpPr txBox="1"/>
          <p:nvPr userDrawn="1"/>
        </p:nvSpPr>
        <p:spPr>
          <a:xfrm>
            <a:off x="417032" y="338879"/>
            <a:ext cx="50516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목차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3C9B70-5EA3-3F39-D815-26FD767EED64}"/>
              </a:ext>
            </a:extLst>
          </p:cNvPr>
          <p:cNvSpPr txBox="1"/>
          <p:nvPr userDrawn="1"/>
        </p:nvSpPr>
        <p:spPr>
          <a:xfrm>
            <a:off x="417032" y="879197"/>
            <a:ext cx="50516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공유 및 유사 특허 검색 서비스</a:t>
            </a:r>
          </a:p>
        </p:txBody>
      </p:sp>
    </p:spTree>
    <p:extLst>
      <p:ext uri="{BB962C8B-B14F-4D97-AF65-F5344CB8AC3E}">
        <p14:creationId xmlns:p14="http://schemas.microsoft.com/office/powerpoint/2010/main" val="3102203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CA1A013-1869-3420-5178-ED7B5440D0FF}"/>
              </a:ext>
            </a:extLst>
          </p:cNvPr>
          <p:cNvSpPr/>
          <p:nvPr userDrawn="1"/>
        </p:nvSpPr>
        <p:spPr>
          <a:xfrm>
            <a:off x="8477255" y="1"/>
            <a:ext cx="3714746" cy="6858000"/>
          </a:xfrm>
          <a:prstGeom prst="rect">
            <a:avLst/>
          </a:prstGeom>
          <a:solidFill>
            <a:srgbClr val="FFD4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0E00489-C8C7-3183-3B7F-518020B04794}"/>
              </a:ext>
            </a:extLst>
          </p:cNvPr>
          <p:cNvGrpSpPr/>
          <p:nvPr userDrawn="1"/>
        </p:nvGrpSpPr>
        <p:grpSpPr>
          <a:xfrm>
            <a:off x="294462" y="281173"/>
            <a:ext cx="11603074" cy="803349"/>
            <a:chOff x="751958" y="472558"/>
            <a:chExt cx="11603074" cy="803349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3F5494A-FA29-F803-4777-FD7744D9B1D0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93824"/>
              <a:ext cx="11603074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0F322C1-8C22-4DEA-8258-4EB06255CFCE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8926988-3F90-A778-9BC5-803D61136F07}"/>
                </a:ext>
              </a:extLst>
            </p:cNvPr>
            <p:cNvCxnSpPr>
              <a:cxnSpLocks/>
            </p:cNvCxnSpPr>
            <p:nvPr/>
          </p:nvCxnSpPr>
          <p:spPr>
            <a:xfrm>
              <a:off x="12355032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8B728FE-EB2D-D71B-A9C7-A8CEA15CF793}"/>
              </a:ext>
            </a:extLst>
          </p:cNvPr>
          <p:cNvSpPr txBox="1"/>
          <p:nvPr userDrawn="1"/>
        </p:nvSpPr>
        <p:spPr>
          <a:xfrm>
            <a:off x="417032" y="338879"/>
            <a:ext cx="50516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개발동기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5C1623-B296-EEC7-6E8A-626FA63DC974}"/>
              </a:ext>
            </a:extLst>
          </p:cNvPr>
          <p:cNvSpPr txBox="1"/>
          <p:nvPr userDrawn="1"/>
        </p:nvSpPr>
        <p:spPr>
          <a:xfrm>
            <a:off x="417032" y="879197"/>
            <a:ext cx="50516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공유 및 유사 특허 검색 서비스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0B7F15E9-7685-5DF5-E821-CFD0FD92DE38}"/>
              </a:ext>
            </a:extLst>
          </p:cNvPr>
          <p:cNvSpPr/>
          <p:nvPr userDrawn="1"/>
        </p:nvSpPr>
        <p:spPr>
          <a:xfrm>
            <a:off x="10671665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2BF91F1-D2A6-4557-1ACB-4601EB726E1A}"/>
              </a:ext>
            </a:extLst>
          </p:cNvPr>
          <p:cNvSpPr/>
          <p:nvPr userDrawn="1"/>
        </p:nvSpPr>
        <p:spPr>
          <a:xfrm>
            <a:off x="10960590" y="70340"/>
            <a:ext cx="166880" cy="16688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38E67F6C-FC3C-919F-91F8-41CD37BE33DF}"/>
              </a:ext>
            </a:extLst>
          </p:cNvPr>
          <p:cNvSpPr/>
          <p:nvPr userDrawn="1"/>
        </p:nvSpPr>
        <p:spPr>
          <a:xfrm>
            <a:off x="11249515" y="70340"/>
            <a:ext cx="166880" cy="16688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0337E3A-72BD-8785-39B9-DC142C969DB2}"/>
              </a:ext>
            </a:extLst>
          </p:cNvPr>
          <p:cNvSpPr/>
          <p:nvPr userDrawn="1"/>
        </p:nvSpPr>
        <p:spPr>
          <a:xfrm>
            <a:off x="11538440" y="64804"/>
            <a:ext cx="166880" cy="16688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428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90E00489-C8C7-3183-3B7F-518020B04794}"/>
              </a:ext>
            </a:extLst>
          </p:cNvPr>
          <p:cNvGrpSpPr/>
          <p:nvPr userDrawn="1"/>
        </p:nvGrpSpPr>
        <p:grpSpPr>
          <a:xfrm>
            <a:off x="294462" y="281173"/>
            <a:ext cx="11603074" cy="803349"/>
            <a:chOff x="751958" y="472558"/>
            <a:chExt cx="11603074" cy="803349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3F5494A-FA29-F803-4777-FD7744D9B1D0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93824"/>
              <a:ext cx="11603074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0F322C1-8C22-4DEA-8258-4EB06255CFCE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8926988-3F90-A778-9BC5-803D61136F07}"/>
                </a:ext>
              </a:extLst>
            </p:cNvPr>
            <p:cNvCxnSpPr>
              <a:cxnSpLocks/>
            </p:cNvCxnSpPr>
            <p:nvPr/>
          </p:nvCxnSpPr>
          <p:spPr>
            <a:xfrm>
              <a:off x="12355032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8B728FE-EB2D-D71B-A9C7-A8CEA15CF793}"/>
              </a:ext>
            </a:extLst>
          </p:cNvPr>
          <p:cNvSpPr txBox="1"/>
          <p:nvPr userDrawn="1"/>
        </p:nvSpPr>
        <p:spPr>
          <a:xfrm>
            <a:off x="417032" y="338879"/>
            <a:ext cx="50516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개발동기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5C1623-B296-EEC7-6E8A-626FA63DC974}"/>
              </a:ext>
            </a:extLst>
          </p:cNvPr>
          <p:cNvSpPr txBox="1"/>
          <p:nvPr userDrawn="1"/>
        </p:nvSpPr>
        <p:spPr>
          <a:xfrm>
            <a:off x="417032" y="879197"/>
            <a:ext cx="50516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공유 및 유사 특허 검색 서비스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DDA4697-3D5D-04BC-4230-5A54414C365B}"/>
              </a:ext>
            </a:extLst>
          </p:cNvPr>
          <p:cNvSpPr/>
          <p:nvPr userDrawn="1"/>
        </p:nvSpPr>
        <p:spPr>
          <a:xfrm>
            <a:off x="10671665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08387CEB-3AB5-2833-34C6-8176B24995CA}"/>
              </a:ext>
            </a:extLst>
          </p:cNvPr>
          <p:cNvSpPr/>
          <p:nvPr userDrawn="1"/>
        </p:nvSpPr>
        <p:spPr>
          <a:xfrm>
            <a:off x="10960590" y="70340"/>
            <a:ext cx="166880" cy="16688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45B207A6-4077-8438-B9A1-5DEB69597567}"/>
              </a:ext>
            </a:extLst>
          </p:cNvPr>
          <p:cNvSpPr/>
          <p:nvPr userDrawn="1"/>
        </p:nvSpPr>
        <p:spPr>
          <a:xfrm>
            <a:off x="11249515" y="70340"/>
            <a:ext cx="166880" cy="16688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266FD30-A5DB-4CC2-6B2F-4F733D1D7AFF}"/>
              </a:ext>
            </a:extLst>
          </p:cNvPr>
          <p:cNvSpPr/>
          <p:nvPr userDrawn="1"/>
        </p:nvSpPr>
        <p:spPr>
          <a:xfrm>
            <a:off x="11538440" y="64804"/>
            <a:ext cx="166880" cy="16688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102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90E00489-C8C7-3183-3B7F-518020B04794}"/>
              </a:ext>
            </a:extLst>
          </p:cNvPr>
          <p:cNvGrpSpPr/>
          <p:nvPr userDrawn="1"/>
        </p:nvGrpSpPr>
        <p:grpSpPr>
          <a:xfrm>
            <a:off x="294462" y="281173"/>
            <a:ext cx="11603074" cy="803349"/>
            <a:chOff x="751958" y="472558"/>
            <a:chExt cx="11603074" cy="803349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3F5494A-FA29-F803-4777-FD7744D9B1D0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93824"/>
              <a:ext cx="11603074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0F322C1-8C22-4DEA-8258-4EB06255CFCE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8926988-3F90-A778-9BC5-803D61136F07}"/>
                </a:ext>
              </a:extLst>
            </p:cNvPr>
            <p:cNvCxnSpPr>
              <a:cxnSpLocks/>
            </p:cNvCxnSpPr>
            <p:nvPr/>
          </p:nvCxnSpPr>
          <p:spPr>
            <a:xfrm>
              <a:off x="12355032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4C45295-FE49-2EED-E9EB-71051A97BB1E}"/>
              </a:ext>
            </a:extLst>
          </p:cNvPr>
          <p:cNvSpPr txBox="1"/>
          <p:nvPr userDrawn="1"/>
        </p:nvSpPr>
        <p:spPr>
          <a:xfrm>
            <a:off x="417032" y="338879"/>
            <a:ext cx="50516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개발과정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310896-061E-E886-9A7A-B69E14A0C0FA}"/>
              </a:ext>
            </a:extLst>
          </p:cNvPr>
          <p:cNvSpPr txBox="1"/>
          <p:nvPr userDrawn="1"/>
        </p:nvSpPr>
        <p:spPr>
          <a:xfrm>
            <a:off x="417032" y="879197"/>
            <a:ext cx="50516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공유 및 유사 특허 검색 서비스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8A4AA84-9E88-3DB2-A18F-4D41B5041B22}"/>
              </a:ext>
            </a:extLst>
          </p:cNvPr>
          <p:cNvSpPr/>
          <p:nvPr userDrawn="1"/>
        </p:nvSpPr>
        <p:spPr>
          <a:xfrm>
            <a:off x="10671665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36FFDB1-0208-13A0-156F-8B7D09DED8A0}"/>
              </a:ext>
            </a:extLst>
          </p:cNvPr>
          <p:cNvSpPr/>
          <p:nvPr userDrawn="1"/>
        </p:nvSpPr>
        <p:spPr>
          <a:xfrm>
            <a:off x="10960590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1CEDCCBA-E822-1B1F-3208-8051381AD9EE}"/>
              </a:ext>
            </a:extLst>
          </p:cNvPr>
          <p:cNvSpPr/>
          <p:nvPr userDrawn="1"/>
        </p:nvSpPr>
        <p:spPr>
          <a:xfrm>
            <a:off x="11249515" y="70340"/>
            <a:ext cx="166880" cy="16688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86FFCD1B-A50C-EC23-1F59-682323CEC943}"/>
              </a:ext>
            </a:extLst>
          </p:cNvPr>
          <p:cNvSpPr/>
          <p:nvPr userDrawn="1"/>
        </p:nvSpPr>
        <p:spPr>
          <a:xfrm>
            <a:off x="11538440" y="64804"/>
            <a:ext cx="166880" cy="16688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633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90E00489-C8C7-3183-3B7F-518020B04794}"/>
              </a:ext>
            </a:extLst>
          </p:cNvPr>
          <p:cNvGrpSpPr/>
          <p:nvPr userDrawn="1"/>
        </p:nvGrpSpPr>
        <p:grpSpPr>
          <a:xfrm>
            <a:off x="294462" y="281173"/>
            <a:ext cx="11603074" cy="803349"/>
            <a:chOff x="751958" y="472558"/>
            <a:chExt cx="11603074" cy="803349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3F5494A-FA29-F803-4777-FD7744D9B1D0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93824"/>
              <a:ext cx="11603074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0F322C1-8C22-4DEA-8258-4EB06255CFCE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8926988-3F90-A778-9BC5-803D61136F07}"/>
                </a:ext>
              </a:extLst>
            </p:cNvPr>
            <p:cNvCxnSpPr>
              <a:cxnSpLocks/>
            </p:cNvCxnSpPr>
            <p:nvPr/>
          </p:nvCxnSpPr>
          <p:spPr>
            <a:xfrm>
              <a:off x="12355032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25170A-458E-4E01-373A-A45A16C8C94B}"/>
              </a:ext>
            </a:extLst>
          </p:cNvPr>
          <p:cNvSpPr/>
          <p:nvPr userDrawn="1"/>
        </p:nvSpPr>
        <p:spPr>
          <a:xfrm>
            <a:off x="0" y="1339703"/>
            <a:ext cx="12191999" cy="55182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EC267D-1E4E-B953-61C4-F75C7847E003}"/>
              </a:ext>
            </a:extLst>
          </p:cNvPr>
          <p:cNvSpPr txBox="1"/>
          <p:nvPr userDrawn="1"/>
        </p:nvSpPr>
        <p:spPr>
          <a:xfrm>
            <a:off x="417032" y="338879"/>
            <a:ext cx="50516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시연영상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20E361-1A46-FC3D-87A6-340081892310}"/>
              </a:ext>
            </a:extLst>
          </p:cNvPr>
          <p:cNvSpPr txBox="1"/>
          <p:nvPr userDrawn="1"/>
        </p:nvSpPr>
        <p:spPr>
          <a:xfrm>
            <a:off x="417032" y="879197"/>
            <a:ext cx="50516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공유 및 유사 특허 검색 서비스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364CE88-6628-C65E-5C82-A02973C045FB}"/>
              </a:ext>
            </a:extLst>
          </p:cNvPr>
          <p:cNvSpPr/>
          <p:nvPr userDrawn="1"/>
        </p:nvSpPr>
        <p:spPr>
          <a:xfrm>
            <a:off x="10671665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3205AB3-97C6-1E8E-E326-BFC68F38F565}"/>
              </a:ext>
            </a:extLst>
          </p:cNvPr>
          <p:cNvSpPr/>
          <p:nvPr userDrawn="1"/>
        </p:nvSpPr>
        <p:spPr>
          <a:xfrm>
            <a:off x="10960590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28EAD23E-ABFC-19DB-2E90-A5B91F73338B}"/>
              </a:ext>
            </a:extLst>
          </p:cNvPr>
          <p:cNvSpPr/>
          <p:nvPr userDrawn="1"/>
        </p:nvSpPr>
        <p:spPr>
          <a:xfrm>
            <a:off x="11249515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D9D1148-BE23-E48C-08C9-35B4CEF37FEA}"/>
              </a:ext>
            </a:extLst>
          </p:cNvPr>
          <p:cNvSpPr/>
          <p:nvPr userDrawn="1"/>
        </p:nvSpPr>
        <p:spPr>
          <a:xfrm>
            <a:off x="11538440" y="64804"/>
            <a:ext cx="166880" cy="16688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187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90E00489-C8C7-3183-3B7F-518020B04794}"/>
              </a:ext>
            </a:extLst>
          </p:cNvPr>
          <p:cNvGrpSpPr/>
          <p:nvPr userDrawn="1"/>
        </p:nvGrpSpPr>
        <p:grpSpPr>
          <a:xfrm>
            <a:off x="294462" y="281173"/>
            <a:ext cx="11603074" cy="803349"/>
            <a:chOff x="751958" y="472558"/>
            <a:chExt cx="11603074" cy="803349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3F5494A-FA29-F803-4777-FD7744D9B1D0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93824"/>
              <a:ext cx="11603074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0F322C1-8C22-4DEA-8258-4EB06255CFCE}"/>
                </a:ext>
              </a:extLst>
            </p:cNvPr>
            <p:cNvCxnSpPr>
              <a:cxnSpLocks/>
            </p:cNvCxnSpPr>
            <p:nvPr/>
          </p:nvCxnSpPr>
          <p:spPr>
            <a:xfrm>
              <a:off x="751958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8926988-3F90-A778-9BC5-803D61136F07}"/>
                </a:ext>
              </a:extLst>
            </p:cNvPr>
            <p:cNvCxnSpPr>
              <a:cxnSpLocks/>
            </p:cNvCxnSpPr>
            <p:nvPr/>
          </p:nvCxnSpPr>
          <p:spPr>
            <a:xfrm>
              <a:off x="12355032" y="472558"/>
              <a:ext cx="0" cy="803349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25170A-458E-4E01-373A-A45A16C8C94B}"/>
              </a:ext>
            </a:extLst>
          </p:cNvPr>
          <p:cNvSpPr/>
          <p:nvPr userDrawn="1"/>
        </p:nvSpPr>
        <p:spPr>
          <a:xfrm>
            <a:off x="0" y="1339703"/>
            <a:ext cx="12191999" cy="55182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F845B6-2C23-30B1-3E43-D19BAE915350}"/>
              </a:ext>
            </a:extLst>
          </p:cNvPr>
          <p:cNvSpPr txBox="1"/>
          <p:nvPr userDrawn="1"/>
        </p:nvSpPr>
        <p:spPr>
          <a:xfrm>
            <a:off x="417032" y="338879"/>
            <a:ext cx="50516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작업 후기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3C9B70-5EA3-3F39-D815-26FD767EED64}"/>
              </a:ext>
            </a:extLst>
          </p:cNvPr>
          <p:cNvSpPr txBox="1"/>
          <p:nvPr userDrawn="1"/>
        </p:nvSpPr>
        <p:spPr>
          <a:xfrm>
            <a:off x="417032" y="879197"/>
            <a:ext cx="50516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공유 및 유사 특허 검색 서비스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FA3279A-7F68-1A7C-9FD8-1B2BF0BBA98E}"/>
              </a:ext>
            </a:extLst>
          </p:cNvPr>
          <p:cNvSpPr/>
          <p:nvPr userDrawn="1"/>
        </p:nvSpPr>
        <p:spPr>
          <a:xfrm>
            <a:off x="10671665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D992160C-4825-E468-F27A-F02094548978}"/>
              </a:ext>
            </a:extLst>
          </p:cNvPr>
          <p:cNvSpPr/>
          <p:nvPr userDrawn="1"/>
        </p:nvSpPr>
        <p:spPr>
          <a:xfrm>
            <a:off x="10960590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F5982C1-2637-C54A-4D9F-05694E918A66}"/>
              </a:ext>
            </a:extLst>
          </p:cNvPr>
          <p:cNvSpPr/>
          <p:nvPr userDrawn="1"/>
        </p:nvSpPr>
        <p:spPr>
          <a:xfrm>
            <a:off x="11249515" y="70340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5CB59CE-F3DC-8815-8175-EC3459032077}"/>
              </a:ext>
            </a:extLst>
          </p:cNvPr>
          <p:cNvSpPr/>
          <p:nvPr userDrawn="1"/>
        </p:nvSpPr>
        <p:spPr>
          <a:xfrm>
            <a:off x="11538440" y="64804"/>
            <a:ext cx="166880" cy="166880"/>
          </a:xfrm>
          <a:prstGeom prst="ellipse">
            <a:avLst/>
          </a:prstGeom>
          <a:solidFill>
            <a:schemeClr val="accent4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67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3517AB8-F476-CF11-5079-A7F54F25C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2DCB1C-A8E0-EC09-BDDD-98BE2610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33094C-A648-AB05-03A1-1ED011A144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AECB9-84AF-4670-9F5F-B92DE875109C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C83AEF-F168-35B1-3B1E-1283E7EB3D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EBBD2B-709E-AAFB-D950-F91BD9E43E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180F7-EC1D-4CFA-A3EA-F1E11C9FA2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517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3" r:id="rId3"/>
    <p:sldLayoutId id="2147483651" r:id="rId4"/>
    <p:sldLayoutId id="2147483660" r:id="rId5"/>
    <p:sldLayoutId id="2147483661" r:id="rId6"/>
    <p:sldLayoutId id="2147483662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5" Type="http://schemas.microsoft.com/office/2007/relationships/hdphoto" Target="../media/hdphoto4.wdp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1D79E7D-D351-5A51-F086-800CD072F94E}"/>
              </a:ext>
            </a:extLst>
          </p:cNvPr>
          <p:cNvGrpSpPr/>
          <p:nvPr/>
        </p:nvGrpSpPr>
        <p:grpSpPr>
          <a:xfrm>
            <a:off x="2442534" y="1270000"/>
            <a:ext cx="1544675" cy="3886200"/>
            <a:chOff x="2442534" y="1270000"/>
            <a:chExt cx="1544675" cy="388620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2D94F550-636A-9BFE-481B-41431A52E4A3}"/>
                </a:ext>
              </a:extLst>
            </p:cNvPr>
            <p:cNvCxnSpPr>
              <a:cxnSpLocks/>
            </p:cNvCxnSpPr>
            <p:nvPr/>
          </p:nvCxnSpPr>
          <p:spPr>
            <a:xfrm>
              <a:off x="2463800" y="1270000"/>
              <a:ext cx="1523409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8C87F0C-035A-5615-B928-0F97A3A079EA}"/>
                </a:ext>
              </a:extLst>
            </p:cNvPr>
            <p:cNvCxnSpPr>
              <a:cxnSpLocks/>
            </p:cNvCxnSpPr>
            <p:nvPr/>
          </p:nvCxnSpPr>
          <p:spPr>
            <a:xfrm>
              <a:off x="2463800" y="1270000"/>
              <a:ext cx="0" cy="388620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EACDF53A-8108-9284-93E2-5F836ED38D6A}"/>
                </a:ext>
              </a:extLst>
            </p:cNvPr>
            <p:cNvCxnSpPr>
              <a:cxnSpLocks/>
            </p:cNvCxnSpPr>
            <p:nvPr/>
          </p:nvCxnSpPr>
          <p:spPr>
            <a:xfrm>
              <a:off x="2442534" y="5134934"/>
              <a:ext cx="1523409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1A26F7E-3FD3-8114-78B4-4CCB7A5BDA1B}"/>
              </a:ext>
            </a:extLst>
          </p:cNvPr>
          <p:cNvGrpSpPr/>
          <p:nvPr/>
        </p:nvGrpSpPr>
        <p:grpSpPr>
          <a:xfrm flipH="1">
            <a:off x="8336516" y="1270000"/>
            <a:ext cx="1544675" cy="3886200"/>
            <a:chOff x="2442534" y="1270000"/>
            <a:chExt cx="1544675" cy="3886200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205C3BB-751E-3665-88B1-4CD7253FCA30}"/>
                </a:ext>
              </a:extLst>
            </p:cNvPr>
            <p:cNvCxnSpPr>
              <a:cxnSpLocks/>
            </p:cNvCxnSpPr>
            <p:nvPr/>
          </p:nvCxnSpPr>
          <p:spPr>
            <a:xfrm>
              <a:off x="2463800" y="1270000"/>
              <a:ext cx="1523409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C4F2FF1-8B80-9E6B-18FA-CF8F36836987}"/>
                </a:ext>
              </a:extLst>
            </p:cNvPr>
            <p:cNvCxnSpPr>
              <a:cxnSpLocks/>
            </p:cNvCxnSpPr>
            <p:nvPr/>
          </p:nvCxnSpPr>
          <p:spPr>
            <a:xfrm>
              <a:off x="2463800" y="1270000"/>
              <a:ext cx="0" cy="388620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CB0765D-7C3D-E5BA-72E9-38811B8220AC}"/>
                </a:ext>
              </a:extLst>
            </p:cNvPr>
            <p:cNvCxnSpPr>
              <a:cxnSpLocks/>
            </p:cNvCxnSpPr>
            <p:nvPr/>
          </p:nvCxnSpPr>
          <p:spPr>
            <a:xfrm>
              <a:off x="2442534" y="5134934"/>
              <a:ext cx="1523409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CDD4FB8-B50F-0AEB-EF0C-0CD3D3FE311A}"/>
              </a:ext>
            </a:extLst>
          </p:cNvPr>
          <p:cNvSpPr txBox="1"/>
          <p:nvPr/>
        </p:nvSpPr>
        <p:spPr>
          <a:xfrm>
            <a:off x="4369982" y="1085334"/>
            <a:ext cx="374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인공지능 융합서비스 개발과정 </a:t>
            </a:r>
            <a:r>
              <a:rPr lang="en-US" altLang="ko-KR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</a:t>
            </a:r>
            <a:r>
              <a:rPr lang="ko-KR" altLang="en-US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F3175F-1C4D-4AE0-65EF-979AD9468149}"/>
              </a:ext>
            </a:extLst>
          </p:cNvPr>
          <p:cNvSpPr txBox="1"/>
          <p:nvPr/>
        </p:nvSpPr>
        <p:spPr>
          <a:xfrm>
            <a:off x="2967215" y="1790806"/>
            <a:ext cx="65481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공유 및 </a:t>
            </a:r>
            <a:endParaRPr lang="en-US" altLang="ko-KR" sz="6000" dirty="0">
              <a:solidFill>
                <a:srgbClr val="FFC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000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유사 특허 검색 </a:t>
            </a:r>
            <a:endParaRPr lang="en-US" altLang="ko-KR" sz="6000" dirty="0">
              <a:solidFill>
                <a:srgbClr val="FFC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000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서비스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3548B4-0607-55BF-C739-709F0FE1861A}"/>
              </a:ext>
            </a:extLst>
          </p:cNvPr>
          <p:cNvSpPr txBox="1"/>
          <p:nvPr/>
        </p:nvSpPr>
        <p:spPr>
          <a:xfrm>
            <a:off x="4369982" y="4985242"/>
            <a:ext cx="3742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조성국팀</a:t>
            </a:r>
            <a:endParaRPr lang="ko-KR" altLang="en-US" sz="1400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2424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4804FE-D3C3-36A8-CB9C-EFA58A9D68D5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테이블 명세서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A3A60D9-84A3-DFD5-4B63-0414CA77A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8409816"/>
              </p:ext>
            </p:extLst>
          </p:nvPr>
        </p:nvGraphicFramePr>
        <p:xfrm>
          <a:off x="479848" y="4154072"/>
          <a:ext cx="10939853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853">
                  <a:extLst>
                    <a:ext uri="{9D8B030D-6E8A-4147-A177-3AD203B41FA5}">
                      <a16:colId xmlns:a16="http://schemas.microsoft.com/office/drawing/2014/main" val="940714566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1631929091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72876986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3778207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9293331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428350036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12658937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74344153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3316739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34027625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유사특허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컬럼</a:t>
                      </a:r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ID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NotNull</a:t>
                      </a:r>
                      <a:endParaRPr lang="ko-KR" altLang="en-US" sz="18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PK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FK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UK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16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게시글번호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POST_NUM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NUMBER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75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특허번호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PATENT_NUM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CHAR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13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43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유사도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SIMILARITY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FLOAT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-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254073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018FA4-DCD0-23C5-BF4E-8A4888E754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368828"/>
              </p:ext>
            </p:extLst>
          </p:nvPr>
        </p:nvGraphicFramePr>
        <p:xfrm>
          <a:off x="479847" y="1698378"/>
          <a:ext cx="10939853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853">
                  <a:extLst>
                    <a:ext uri="{9D8B030D-6E8A-4147-A177-3AD203B41FA5}">
                      <a16:colId xmlns:a16="http://schemas.microsoft.com/office/drawing/2014/main" val="940714566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1631929091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72876986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3778207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9293331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428350036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12658937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74344153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3316739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34027625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특허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컬럼</a:t>
                      </a:r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ID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NotNull</a:t>
                      </a:r>
                      <a:endParaRPr lang="ko-KR" altLang="en-US" sz="18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PK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FK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UK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16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특허번호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PATENT_NUM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13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75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분류코드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IPC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NUMBER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43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제목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TITLE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1000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2540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요약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ABSTRACT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4000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676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904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4804FE-D3C3-36A8-CB9C-EFA58A9D68D5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테이블 명세서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A3A60D9-84A3-DFD5-4B63-0414CA77A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527608"/>
              </p:ext>
            </p:extLst>
          </p:nvPr>
        </p:nvGraphicFramePr>
        <p:xfrm>
          <a:off x="479848" y="1424122"/>
          <a:ext cx="10939853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853">
                  <a:extLst>
                    <a:ext uri="{9D8B030D-6E8A-4147-A177-3AD203B41FA5}">
                      <a16:colId xmlns:a16="http://schemas.microsoft.com/office/drawing/2014/main" val="940714566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1631929091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72876986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3778207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9293331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428350036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12658937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74344153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3316739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34027625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공모전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컬럼</a:t>
                      </a:r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ID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NotNull</a:t>
                      </a:r>
                      <a:endParaRPr lang="ko-KR" altLang="en-US" sz="18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PK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FK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UK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16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공모전번호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COMPETE_NUM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NUMBER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SEQUENCE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75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WRITER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43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제목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TITLE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200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2540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카테고리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CATEGORY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NUMBER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6761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상금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PRICE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NUMBER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35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마감일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DEADLINE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DATE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5437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등록일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POST_TIME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DATE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Default=</a:t>
                      </a:r>
                      <a:r>
                        <a:rPr lang="en-US" altLang="ko-KR" sz="1400" spc="-15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sysdate</a:t>
                      </a:r>
                      <a:endParaRPr lang="ko-KR" altLang="en-US" sz="14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489396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1AE6424-A04C-EE4D-B039-CF24F97C52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3636329"/>
              </p:ext>
            </p:extLst>
          </p:nvPr>
        </p:nvGraphicFramePr>
        <p:xfrm>
          <a:off x="479848" y="4896195"/>
          <a:ext cx="10939853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853">
                  <a:extLst>
                    <a:ext uri="{9D8B030D-6E8A-4147-A177-3AD203B41FA5}">
                      <a16:colId xmlns:a16="http://schemas.microsoft.com/office/drawing/2014/main" val="940714566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1631929091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72876986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3778207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9293331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428350036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12658937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74344153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3316739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34027625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공모전파일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컬럼</a:t>
                      </a:r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ID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NotNull</a:t>
                      </a:r>
                      <a:endParaRPr lang="ko-KR" altLang="en-US" sz="18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PK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FK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UK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16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공모전번호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COMPETE_NUM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NUMBER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SEQUENCE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75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파일명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FILE_NAME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200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43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파일그룹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FILE_GROUP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NUMBER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254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0550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4804FE-D3C3-36A8-CB9C-EFA58A9D68D5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테이블 명세서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6E2050BB-A169-CCBA-0538-77D38F7E09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842524"/>
              </p:ext>
            </p:extLst>
          </p:nvPr>
        </p:nvGraphicFramePr>
        <p:xfrm>
          <a:off x="479848" y="1768680"/>
          <a:ext cx="10939853" cy="1798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853">
                  <a:extLst>
                    <a:ext uri="{9D8B030D-6E8A-4147-A177-3AD203B41FA5}">
                      <a16:colId xmlns:a16="http://schemas.microsoft.com/office/drawing/2014/main" val="940714566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1631929091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72876986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3778207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9293331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428350036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12658937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74344153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3316739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34027625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제출파일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컬럼</a:t>
                      </a:r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ID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NotNull</a:t>
                      </a:r>
                      <a:endParaRPr lang="ko-KR" altLang="en-US" sz="18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PK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FK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UK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16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공모전번호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COMPETE_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NUMBER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SEQUENCE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75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WRITER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6935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파일명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FILE_NAME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200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43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파일그룹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FILE_GROUP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NUMBER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254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1580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9B82F33-0774-EEA8-314E-83E72A61E665}"/>
              </a:ext>
            </a:extLst>
          </p:cNvPr>
          <p:cNvSpPr/>
          <p:nvPr/>
        </p:nvSpPr>
        <p:spPr>
          <a:xfrm>
            <a:off x="1484851" y="1753299"/>
            <a:ext cx="880844" cy="87245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1DD7B9-545B-1E34-7087-BA162D0C39F5}"/>
              </a:ext>
            </a:extLst>
          </p:cNvPr>
          <p:cNvSpPr txBox="1"/>
          <p:nvPr/>
        </p:nvSpPr>
        <p:spPr>
          <a:xfrm>
            <a:off x="2826623" y="5559880"/>
            <a:ext cx="290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공모전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이벤트 공지페이지 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D0E457-E807-D63D-2586-A116E576859D}"/>
              </a:ext>
            </a:extLst>
          </p:cNvPr>
          <p:cNvSpPr txBox="1"/>
          <p:nvPr/>
        </p:nvSpPr>
        <p:spPr>
          <a:xfrm>
            <a:off x="2826624" y="1547125"/>
            <a:ext cx="2902591" cy="1441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게시글 작성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첨부파일 게시</a:t>
            </a:r>
            <a:endParaRPr lang="en-US" altLang="ko-KR" sz="16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좋아요</a:t>
            </a:r>
            <a:r>
              <a:rPr lang="en-US" altLang="ko-KR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조회수 조회</a:t>
            </a:r>
            <a:endParaRPr lang="en-US" altLang="ko-KR" sz="16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유사 특허 자동 검색</a:t>
            </a:r>
            <a:endParaRPr lang="en-US" altLang="ko-KR" sz="16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186A89-2532-222E-0888-6102453A93CD}"/>
              </a:ext>
            </a:extLst>
          </p:cNvPr>
          <p:cNvSpPr txBox="1"/>
          <p:nvPr/>
        </p:nvSpPr>
        <p:spPr>
          <a:xfrm>
            <a:off x="2826624" y="3311264"/>
            <a:ext cx="2902591" cy="1811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마이페이지 기능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내가 쓴 글 보기</a:t>
            </a:r>
            <a:endParaRPr lang="en-US" altLang="ko-KR" sz="16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달린 댓글 보기</a:t>
            </a:r>
            <a:endParaRPr lang="en-US" altLang="ko-KR" sz="16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회원정보 수정</a:t>
            </a:r>
            <a:endParaRPr lang="en-US" altLang="ko-KR" sz="16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회원등급</a:t>
            </a:r>
            <a:r>
              <a:rPr lang="en-US" altLang="ko-KR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,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포인트</a:t>
            </a:r>
            <a:endParaRPr lang="en-US" altLang="ko-KR" sz="16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06CFE80-1FD5-9F53-15AC-3E05F1E14E3D}"/>
              </a:ext>
            </a:extLst>
          </p:cNvPr>
          <p:cNvGrpSpPr/>
          <p:nvPr/>
        </p:nvGrpSpPr>
        <p:grpSpPr>
          <a:xfrm>
            <a:off x="6290812" y="2523431"/>
            <a:ext cx="4963193" cy="1811137"/>
            <a:chOff x="6190144" y="2523431"/>
            <a:chExt cx="4963193" cy="1811137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1B3069C-4379-8645-C255-9DC561451C3A}"/>
                </a:ext>
              </a:extLst>
            </p:cNvPr>
            <p:cNvSpPr/>
            <p:nvPr/>
          </p:nvSpPr>
          <p:spPr>
            <a:xfrm>
              <a:off x="6190144" y="2523431"/>
              <a:ext cx="4595770" cy="18111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AED375-7EEC-A2A1-1378-115F819F9C3C}"/>
                </a:ext>
              </a:extLst>
            </p:cNvPr>
            <p:cNvSpPr txBox="1"/>
            <p:nvPr/>
          </p:nvSpPr>
          <p:spPr>
            <a:xfrm>
              <a:off x="6462787" y="2782669"/>
              <a:ext cx="46905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프로젝트</a:t>
              </a:r>
              <a:r>
                <a:rPr lang="en-US" altLang="ko-KR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en-US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수행을 위한 주요 기술</a:t>
              </a:r>
              <a:endPara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endParaRPr lang="en-US" altLang="ko-KR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4E26008-A1B1-8019-DE8B-1136887F207E}"/>
                </a:ext>
              </a:extLst>
            </p:cNvPr>
            <p:cNvSpPr txBox="1"/>
            <p:nvPr/>
          </p:nvSpPr>
          <p:spPr>
            <a:xfrm>
              <a:off x="6462787" y="3164633"/>
              <a:ext cx="4323127" cy="8833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WEB: JSP/Servlet, HTML/CSS, Flask</a:t>
              </a:r>
            </a:p>
            <a:p>
              <a:pPr>
                <a:lnSpc>
                  <a:spcPct val="150000"/>
                </a:lnSpc>
              </a:pPr>
              <a:r>
                <a:rPr lang="en-US" altLang="ko-KR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DATABASE: Oracle</a:t>
              </a: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89C0E5-4111-8EF4-5A9E-578E43DBD890}"/>
              </a:ext>
            </a:extLst>
          </p:cNvPr>
          <p:cNvSpPr/>
          <p:nvPr/>
        </p:nvSpPr>
        <p:spPr>
          <a:xfrm>
            <a:off x="1484851" y="3611788"/>
            <a:ext cx="880844" cy="87245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577CCE8-4288-8CB0-5C66-1626629C0208}"/>
              </a:ext>
            </a:extLst>
          </p:cNvPr>
          <p:cNvSpPr/>
          <p:nvPr/>
        </p:nvSpPr>
        <p:spPr>
          <a:xfrm>
            <a:off x="1484851" y="5331636"/>
            <a:ext cx="880844" cy="87245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4CA4C-E6DB-E5CE-37D3-4503053FC978}"/>
              </a:ext>
            </a:extLst>
          </p:cNvPr>
          <p:cNvSpPr txBox="1"/>
          <p:nvPr/>
        </p:nvSpPr>
        <p:spPr>
          <a:xfrm>
            <a:off x="1484851" y="1850370"/>
            <a:ext cx="880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Board</a:t>
            </a:r>
            <a:endParaRPr lang="ko-KR" altLang="en-US" sz="2000" spc="-15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F12063-4C14-ACDC-A0EA-33BC9EC5E322}"/>
              </a:ext>
            </a:extLst>
          </p:cNvPr>
          <p:cNvSpPr txBox="1"/>
          <p:nvPr/>
        </p:nvSpPr>
        <p:spPr>
          <a:xfrm>
            <a:off x="1484851" y="3709461"/>
            <a:ext cx="880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pc="-15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Mypage</a:t>
            </a:r>
            <a:endParaRPr lang="ko-KR" altLang="en-US" sz="1600" spc="-15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B11B4E-36A5-51CD-4366-806DFA432C22}"/>
              </a:ext>
            </a:extLst>
          </p:cNvPr>
          <p:cNvSpPr txBox="1"/>
          <p:nvPr/>
        </p:nvSpPr>
        <p:spPr>
          <a:xfrm>
            <a:off x="1484851" y="5398532"/>
            <a:ext cx="880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Notice</a:t>
            </a:r>
            <a:endParaRPr lang="ko-KR" altLang="en-US" sz="2000" spc="-15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B503106-6F0F-BC1D-CBEB-31D4A222B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5191" y1="81795" x2="55191" y2="817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9424" y="5744546"/>
            <a:ext cx="195545" cy="416735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106872A-4C2E-5821-42FB-D1E81379E1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889" y1="52459" x2="48889" y2="52459"/>
                        <a14:foregroundMark x1="51111" y1="80328" x2="51111" y2="8032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340612">
            <a:off x="1760572" y="2146747"/>
            <a:ext cx="329400" cy="44652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17C8FC0F-BEBA-1CFC-D9B9-0006838054D9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889" y1="52459" x2="48889" y2="52459"/>
                        <a14:foregroundMark x1="51111" y1="80328" x2="51111" y2="8032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340612">
            <a:off x="1742494" y="3993571"/>
            <a:ext cx="329400" cy="4465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EE169C6-CBC6-707C-317A-465033D101F2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2049325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5EE169C6-CBC6-707C-317A-465033D101F2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266E44-DDB2-D17F-1105-D6E25E79112E}"/>
              </a:ext>
            </a:extLst>
          </p:cNvPr>
          <p:cNvSpPr txBox="1"/>
          <p:nvPr/>
        </p:nvSpPr>
        <p:spPr>
          <a:xfrm>
            <a:off x="1009082" y="2264898"/>
            <a:ext cx="54136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라이브러리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Sentence Transformers</a:t>
            </a: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모델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jhgan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/ko-</a:t>
            </a: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sroberta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-multitask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4DEC2D-1212-58C7-E924-6D470CF63B31}"/>
              </a:ext>
            </a:extLst>
          </p:cNvPr>
          <p:cNvSpPr txBox="1"/>
          <p:nvPr/>
        </p:nvSpPr>
        <p:spPr>
          <a:xfrm>
            <a:off x="1009082" y="3446204"/>
            <a:ext cx="5413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KorSTS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KorNLI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데이터셋으로 학습시킨 모델 사용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6A88C5-F029-B0A7-99A6-39920934C261}"/>
              </a:ext>
            </a:extLst>
          </p:cNvPr>
          <p:cNvSpPr txBox="1"/>
          <p:nvPr/>
        </p:nvSpPr>
        <p:spPr>
          <a:xfrm>
            <a:off x="8254745" y="1010253"/>
            <a:ext cx="10961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KorSTS</a:t>
            </a:r>
            <a:endParaRPr lang="ko-KR" altLang="en-US" sz="1600" dirty="0"/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11A7FE5C-F16F-633A-A15D-E8A3C4AED9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358774"/>
              </p:ext>
            </p:extLst>
          </p:nvPr>
        </p:nvGraphicFramePr>
        <p:xfrm>
          <a:off x="6422735" y="4228154"/>
          <a:ext cx="4727366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5965">
                  <a:extLst>
                    <a:ext uri="{9D8B030D-6E8A-4147-A177-3AD203B41FA5}">
                      <a16:colId xmlns:a16="http://schemas.microsoft.com/office/drawing/2014/main" val="940714566"/>
                    </a:ext>
                  </a:extLst>
                </a:gridCol>
                <a:gridCol w="1231401">
                  <a:extLst>
                    <a:ext uri="{9D8B030D-6E8A-4147-A177-3AD203B41FA5}">
                      <a16:colId xmlns:a16="http://schemas.microsoft.com/office/drawing/2014/main" val="16319290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Example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Label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16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저는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그냥 알아내려고 거기 있었어요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이해하려고 노력하고 있었어요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Entailment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75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저는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그냥 알아내려고 거기 있었어요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나는 처음부터 그것을 잘 이해했다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Contradiction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43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저는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그냥 알아내려고 거기 있었어요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나는 돈이 어디로 갔는지 이해하려고 했어요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Neutral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254073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8F23853A-229B-2DD1-DA47-4440BF21C87C}"/>
              </a:ext>
            </a:extLst>
          </p:cNvPr>
          <p:cNvSpPr txBox="1"/>
          <p:nvPr/>
        </p:nvSpPr>
        <p:spPr>
          <a:xfrm>
            <a:off x="8238333" y="3858822"/>
            <a:ext cx="10961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KorNLI</a:t>
            </a:r>
            <a:endParaRPr lang="ko-KR" altLang="en-US" sz="1600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383865C9-D9FF-BA1A-9B9F-9832FD424E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490968"/>
              </p:ext>
            </p:extLst>
          </p:nvPr>
        </p:nvGraphicFramePr>
        <p:xfrm>
          <a:off x="6422735" y="1452164"/>
          <a:ext cx="4727366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7865">
                  <a:extLst>
                    <a:ext uri="{9D8B030D-6E8A-4147-A177-3AD203B41FA5}">
                      <a16:colId xmlns:a16="http://schemas.microsoft.com/office/drawing/2014/main" val="940714566"/>
                    </a:ext>
                  </a:extLst>
                </a:gridCol>
                <a:gridCol w="1269501">
                  <a:extLst>
                    <a:ext uri="{9D8B030D-6E8A-4147-A177-3AD203B41FA5}">
                      <a16:colId xmlns:a16="http://schemas.microsoft.com/office/drawing/2014/main" val="16319290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Example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Label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100584" marR="10058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16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한 남자가 음식을 먹고 있다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  <a:b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</a:br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한 남자가 뭔가를 먹고 있다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4.2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75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한 비행기가 착륙하고 있다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  <a:b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</a:br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애니메이션화된 비행기 하나가 착륙하고 있다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2.8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43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한 여성이 고기를 요리하고 있다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한 남자가 말하고 있다</a:t>
                      </a:r>
                      <a:r>
                        <a:rPr lang="en-US" altLang="ko-KR" sz="12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0.0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254073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639514F2-301B-92A5-6FBB-FEAD87309CF0}"/>
              </a:ext>
            </a:extLst>
          </p:cNvPr>
          <p:cNvSpPr txBox="1"/>
          <p:nvPr/>
        </p:nvSpPr>
        <p:spPr>
          <a:xfrm>
            <a:off x="1009082" y="3891490"/>
            <a:ext cx="52647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STS; Semantic Textual Similarity :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텍스트 의미 유사성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NLI; Natural Language Inference :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자연어 추론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488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5EE169C6-CBC6-707C-317A-465033D101F2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03EA28-3800-9DBC-B339-21F739582785}"/>
              </a:ext>
            </a:extLst>
          </p:cNvPr>
          <p:cNvSpPr txBox="1"/>
          <p:nvPr/>
        </p:nvSpPr>
        <p:spPr>
          <a:xfrm>
            <a:off x="766639" y="1408233"/>
            <a:ext cx="41168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Bi-Encoder 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방식으로 학습된 모델 사용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B076B83-6BB7-848B-D148-D621C1E969AB}"/>
              </a:ext>
            </a:extLst>
          </p:cNvPr>
          <p:cNvSpPr/>
          <p:nvPr/>
        </p:nvSpPr>
        <p:spPr>
          <a:xfrm>
            <a:off x="6001148" y="4343761"/>
            <a:ext cx="1963025" cy="1098957"/>
          </a:xfrm>
          <a:prstGeom prst="roundRect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Roberta</a:t>
            </a:r>
            <a:endParaRPr lang="ko-KR" altLang="en-US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AFBCDF5-CDD0-9232-BF54-654B7DA222CE}"/>
              </a:ext>
            </a:extLst>
          </p:cNvPr>
          <p:cNvSpPr/>
          <p:nvPr/>
        </p:nvSpPr>
        <p:spPr>
          <a:xfrm>
            <a:off x="9004407" y="4343761"/>
            <a:ext cx="1963025" cy="1098957"/>
          </a:xfrm>
          <a:prstGeom prst="roundRect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Roberta</a:t>
            </a:r>
            <a:endParaRPr lang="ko-KR" altLang="en-US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E8025A-2791-F81C-1752-529477398304}"/>
              </a:ext>
            </a:extLst>
          </p:cNvPr>
          <p:cNvSpPr txBox="1"/>
          <p:nvPr/>
        </p:nvSpPr>
        <p:spPr>
          <a:xfrm>
            <a:off x="6434577" y="5832418"/>
            <a:ext cx="10961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Text</a:t>
            </a:r>
            <a:r>
              <a:rPr lang="ko-KR" altLang="en-US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sz="1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E88BFA-15E1-6D03-47B0-2BF34A3A1B75}"/>
              </a:ext>
            </a:extLst>
          </p:cNvPr>
          <p:cNvSpPr txBox="1"/>
          <p:nvPr/>
        </p:nvSpPr>
        <p:spPr>
          <a:xfrm>
            <a:off x="9437835" y="5832418"/>
            <a:ext cx="10961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Text</a:t>
            </a:r>
            <a:r>
              <a:rPr lang="ko-KR" altLang="en-US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sz="1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9454B54-809A-11E2-FFFA-8A950E9B526E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V="1">
            <a:off x="6982661" y="5442718"/>
            <a:ext cx="0" cy="3897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D7C15BC-69B9-242E-CC2F-6A01415E1EDD}"/>
              </a:ext>
            </a:extLst>
          </p:cNvPr>
          <p:cNvCxnSpPr>
            <a:cxnSpLocks/>
            <a:stCxn id="14" idx="0"/>
            <a:endCxn id="12" idx="2"/>
          </p:cNvCxnSpPr>
          <p:nvPr/>
        </p:nvCxnSpPr>
        <p:spPr>
          <a:xfrm flipV="1">
            <a:off x="9985919" y="5442718"/>
            <a:ext cx="1" cy="3897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B553718-79E3-3754-CE53-ADFF8A5773CC}"/>
              </a:ext>
            </a:extLst>
          </p:cNvPr>
          <p:cNvSpPr/>
          <p:nvPr/>
        </p:nvSpPr>
        <p:spPr>
          <a:xfrm>
            <a:off x="7772031" y="2394444"/>
            <a:ext cx="1474850" cy="563939"/>
          </a:xfrm>
          <a:prstGeom prst="roundRect">
            <a:avLst/>
          </a:prstGeom>
          <a:solidFill>
            <a:srgbClr val="FFC000"/>
          </a:solidFill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Cosine-Similarity</a:t>
            </a:r>
            <a:endParaRPr lang="ko-KR" altLang="en-US" sz="15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E42D086-E18D-3C96-DD87-DFA1994D8A54}"/>
              </a:ext>
            </a:extLst>
          </p:cNvPr>
          <p:cNvCxnSpPr>
            <a:cxnSpLocks/>
            <a:stCxn id="12" idx="0"/>
            <a:endCxn id="19" idx="2"/>
          </p:cNvCxnSpPr>
          <p:nvPr/>
        </p:nvCxnSpPr>
        <p:spPr>
          <a:xfrm flipH="1" flipV="1">
            <a:off x="9985919" y="3954582"/>
            <a:ext cx="1" cy="389179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9A008C7-2005-0853-9C97-CA999DF174A4}"/>
              </a:ext>
            </a:extLst>
          </p:cNvPr>
          <p:cNvSpPr txBox="1"/>
          <p:nvPr/>
        </p:nvSpPr>
        <p:spPr>
          <a:xfrm>
            <a:off x="9437835" y="3616028"/>
            <a:ext cx="10961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Embed</a:t>
            </a:r>
            <a:r>
              <a:rPr lang="ko-KR" altLang="en-US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sz="1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8AEE8B-6A0F-53F0-72CE-80D5F325F3FA}"/>
              </a:ext>
            </a:extLst>
          </p:cNvPr>
          <p:cNvSpPr txBox="1"/>
          <p:nvPr/>
        </p:nvSpPr>
        <p:spPr>
          <a:xfrm>
            <a:off x="6434576" y="3611324"/>
            <a:ext cx="10961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Embed</a:t>
            </a:r>
            <a:r>
              <a:rPr lang="ko-KR" altLang="en-US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sz="1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56F5A0E3-DDEE-126C-9503-3441DDC57B22}"/>
              </a:ext>
            </a:extLst>
          </p:cNvPr>
          <p:cNvCxnSpPr>
            <a:cxnSpLocks/>
            <a:stCxn id="11" idx="0"/>
            <a:endCxn id="24" idx="2"/>
          </p:cNvCxnSpPr>
          <p:nvPr/>
        </p:nvCxnSpPr>
        <p:spPr>
          <a:xfrm flipH="1" flipV="1">
            <a:off x="6982660" y="3949878"/>
            <a:ext cx="1" cy="393883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3A67C29-ADB4-4ACF-29E3-21D1A10CB0F5}"/>
              </a:ext>
            </a:extLst>
          </p:cNvPr>
          <p:cNvCxnSpPr>
            <a:cxnSpLocks/>
            <a:stCxn id="24" idx="0"/>
            <a:endCxn id="17" idx="2"/>
          </p:cNvCxnSpPr>
          <p:nvPr/>
        </p:nvCxnSpPr>
        <p:spPr>
          <a:xfrm flipV="1">
            <a:off x="6982660" y="2958383"/>
            <a:ext cx="1526796" cy="652941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B404BDAE-A6AE-AC52-E73F-770E3FD4AB2E}"/>
              </a:ext>
            </a:extLst>
          </p:cNvPr>
          <p:cNvCxnSpPr>
            <a:cxnSpLocks/>
            <a:stCxn id="19" idx="0"/>
            <a:endCxn id="17" idx="2"/>
          </p:cNvCxnSpPr>
          <p:nvPr/>
        </p:nvCxnSpPr>
        <p:spPr>
          <a:xfrm flipH="1" flipV="1">
            <a:off x="8509456" y="2958383"/>
            <a:ext cx="1476463" cy="65764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EE9CFFC3-4840-10BB-B1EB-48BB31B5A123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8509456" y="1917625"/>
            <a:ext cx="0" cy="476819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E92E5A1-62F9-B0B0-0102-F287E6BBD398}"/>
              </a:ext>
            </a:extLst>
          </p:cNvPr>
          <p:cNvSpPr txBox="1"/>
          <p:nvPr/>
        </p:nvSpPr>
        <p:spPr>
          <a:xfrm>
            <a:off x="7964173" y="1592899"/>
            <a:ext cx="10961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Score</a:t>
            </a:r>
            <a:endParaRPr lang="ko-KR" altLang="en-US" sz="1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322F685D-069C-FFF3-2FEA-3796AD05121B}"/>
              </a:ext>
            </a:extLst>
          </p:cNvPr>
          <p:cNvSpPr/>
          <p:nvPr/>
        </p:nvSpPr>
        <p:spPr>
          <a:xfrm>
            <a:off x="1640038" y="4174484"/>
            <a:ext cx="1963025" cy="1098957"/>
          </a:xfrm>
          <a:prstGeom prst="roundRect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Roberta</a:t>
            </a:r>
            <a:endParaRPr lang="ko-KR" altLang="en-US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0BD28A9-540D-998C-B1F3-F60D634B0F46}"/>
              </a:ext>
            </a:extLst>
          </p:cNvPr>
          <p:cNvSpPr txBox="1"/>
          <p:nvPr/>
        </p:nvSpPr>
        <p:spPr>
          <a:xfrm>
            <a:off x="1446684" y="5663141"/>
            <a:ext cx="23497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Text</a:t>
            </a:r>
            <a:r>
              <a:rPr lang="ko-KR" altLang="en-US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 + Text 2</a:t>
            </a:r>
            <a:endParaRPr lang="ko-KR" altLang="en-US" sz="1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9908824C-25CC-5026-D12C-A30126B1558C}"/>
              </a:ext>
            </a:extLst>
          </p:cNvPr>
          <p:cNvCxnSpPr>
            <a:cxnSpLocks/>
            <a:stCxn id="35" idx="0"/>
            <a:endCxn id="34" idx="2"/>
          </p:cNvCxnSpPr>
          <p:nvPr/>
        </p:nvCxnSpPr>
        <p:spPr>
          <a:xfrm flipV="1">
            <a:off x="2621551" y="5273441"/>
            <a:ext cx="0" cy="3897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E1D51543-94E4-408A-DDEF-8ED01BAF805E}"/>
              </a:ext>
            </a:extLst>
          </p:cNvPr>
          <p:cNvSpPr/>
          <p:nvPr/>
        </p:nvSpPr>
        <p:spPr>
          <a:xfrm>
            <a:off x="1884125" y="3167743"/>
            <a:ext cx="1474850" cy="563939"/>
          </a:xfrm>
          <a:prstGeom prst="roundRect">
            <a:avLst/>
          </a:prstGeom>
          <a:solidFill>
            <a:srgbClr val="FFC000"/>
          </a:solidFill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Classifier</a:t>
            </a:r>
            <a:endParaRPr lang="ko-KR" altLang="en-US" sz="15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F4A5EE9-4917-8F2B-B2FF-DA59ADD11428}"/>
              </a:ext>
            </a:extLst>
          </p:cNvPr>
          <p:cNvCxnSpPr>
            <a:cxnSpLocks/>
            <a:stCxn id="34" idx="0"/>
            <a:endCxn id="37" idx="2"/>
          </p:cNvCxnSpPr>
          <p:nvPr/>
        </p:nvCxnSpPr>
        <p:spPr>
          <a:xfrm flipH="1" flipV="1">
            <a:off x="2621550" y="3731682"/>
            <a:ext cx="1" cy="44280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10587DC0-0C99-0389-327B-098D423C9FED}"/>
              </a:ext>
            </a:extLst>
          </p:cNvPr>
          <p:cNvCxnSpPr>
            <a:cxnSpLocks/>
            <a:stCxn id="37" idx="0"/>
            <a:endCxn id="40" idx="2"/>
          </p:cNvCxnSpPr>
          <p:nvPr/>
        </p:nvCxnSpPr>
        <p:spPr>
          <a:xfrm flipV="1">
            <a:off x="2621550" y="2787542"/>
            <a:ext cx="0" cy="380201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F135E21-F3B3-9CA1-2731-2A6276BD149C}"/>
              </a:ext>
            </a:extLst>
          </p:cNvPr>
          <p:cNvSpPr txBox="1"/>
          <p:nvPr/>
        </p:nvSpPr>
        <p:spPr>
          <a:xfrm>
            <a:off x="2073466" y="2448988"/>
            <a:ext cx="10961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Score</a:t>
            </a:r>
            <a:endParaRPr lang="ko-KR" altLang="en-US" sz="1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070F7C7-CCB8-D093-9DDD-8D806286173D}"/>
              </a:ext>
            </a:extLst>
          </p:cNvPr>
          <p:cNvSpPr txBox="1"/>
          <p:nvPr/>
        </p:nvSpPr>
        <p:spPr>
          <a:xfrm>
            <a:off x="7538512" y="6247990"/>
            <a:ext cx="19418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Bi-Encoder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AD8F033-030F-8E2D-1159-376DEC9D13B5}"/>
              </a:ext>
            </a:extLst>
          </p:cNvPr>
          <p:cNvSpPr txBox="1"/>
          <p:nvPr/>
        </p:nvSpPr>
        <p:spPr>
          <a:xfrm>
            <a:off x="1661175" y="6247990"/>
            <a:ext cx="19418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Cross-Encoder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DAE0DFB-A9CB-67D3-36D8-EDA157D4CE27}"/>
              </a:ext>
            </a:extLst>
          </p:cNvPr>
          <p:cNvSpPr txBox="1"/>
          <p:nvPr/>
        </p:nvSpPr>
        <p:spPr>
          <a:xfrm>
            <a:off x="839434" y="1731472"/>
            <a:ext cx="56642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사전에 특허 </a:t>
            </a:r>
            <a:r>
              <a:rPr lang="ko-KR" altLang="en-US" sz="16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임베딩을</a:t>
            </a:r>
            <a:r>
              <a:rPr lang="ko-KR" altLang="en-US" sz="16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추출할 수 있어</a:t>
            </a:r>
            <a:r>
              <a:rPr lang="en-US" altLang="ko-KR" sz="16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Cross-Encoder </a:t>
            </a:r>
            <a:r>
              <a:rPr lang="ko-KR" altLang="en-US" sz="16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방식보다 유사도 계산에 필요한 연산양을 크게 줄일 수 있음</a:t>
            </a:r>
            <a:endParaRPr lang="en-US" altLang="ko-KR" sz="16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8069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5EE169C6-CBC6-707C-317A-465033D101F2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67DCAA6-3E46-342A-543E-1BA4DF2BEEB9}"/>
              </a:ext>
            </a:extLst>
          </p:cNvPr>
          <p:cNvCxnSpPr>
            <a:cxnSpLocks/>
            <a:stCxn id="51" idx="3"/>
            <a:endCxn id="52" idx="1"/>
          </p:cNvCxnSpPr>
          <p:nvPr/>
        </p:nvCxnSpPr>
        <p:spPr>
          <a:xfrm>
            <a:off x="2160081" y="2955767"/>
            <a:ext cx="732539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89FD4374-0266-675C-0C53-E15096976410}"/>
              </a:ext>
            </a:extLst>
          </p:cNvPr>
          <p:cNvCxnSpPr>
            <a:cxnSpLocks/>
            <a:stCxn id="49" idx="2"/>
            <a:endCxn id="56" idx="0"/>
          </p:cNvCxnSpPr>
          <p:nvPr/>
        </p:nvCxnSpPr>
        <p:spPr>
          <a:xfrm flipH="1">
            <a:off x="5986452" y="3507035"/>
            <a:ext cx="1" cy="101371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57FF089-C7B8-8357-C413-18D0DBAB8C33}"/>
              </a:ext>
            </a:extLst>
          </p:cNvPr>
          <p:cNvCxnSpPr>
            <a:cxnSpLocks/>
            <a:stCxn id="64" idx="2"/>
            <a:endCxn id="50" idx="0"/>
          </p:cNvCxnSpPr>
          <p:nvPr/>
        </p:nvCxnSpPr>
        <p:spPr>
          <a:xfrm flipH="1">
            <a:off x="9752676" y="2851899"/>
            <a:ext cx="818" cy="1668846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BCD8E8E2-F66E-3061-AD9B-207B87DD859B}"/>
              </a:ext>
            </a:extLst>
          </p:cNvPr>
          <p:cNvCxnSpPr>
            <a:cxnSpLocks/>
            <a:stCxn id="56" idx="3"/>
            <a:endCxn id="50" idx="1"/>
          </p:cNvCxnSpPr>
          <p:nvPr/>
        </p:nvCxnSpPr>
        <p:spPr>
          <a:xfrm>
            <a:off x="6786552" y="4802715"/>
            <a:ext cx="2228699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5055F6C7-6778-737D-9A24-2744CD5DF9FC}"/>
              </a:ext>
            </a:extLst>
          </p:cNvPr>
          <p:cNvSpPr txBox="1"/>
          <p:nvPr/>
        </p:nvSpPr>
        <p:spPr>
          <a:xfrm>
            <a:off x="9283442" y="6183531"/>
            <a:ext cx="9384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Top-N</a:t>
            </a:r>
            <a:endParaRPr lang="ko-KR" altLang="en-US" sz="1600" b="1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954101DD-3B12-4B46-53C9-8983225A4823}"/>
              </a:ext>
            </a:extLst>
          </p:cNvPr>
          <p:cNvSpPr/>
          <p:nvPr/>
        </p:nvSpPr>
        <p:spPr>
          <a:xfrm>
            <a:off x="5004940" y="2408078"/>
            <a:ext cx="1963025" cy="109895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유사도 계산 모델</a:t>
            </a: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6E3D27EF-CE15-8F71-39A0-AAF9C45BF613}"/>
              </a:ext>
            </a:extLst>
          </p:cNvPr>
          <p:cNvSpPr/>
          <p:nvPr/>
        </p:nvSpPr>
        <p:spPr>
          <a:xfrm>
            <a:off x="9015251" y="4520745"/>
            <a:ext cx="1474850" cy="56393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Cosine-Similarity</a:t>
            </a:r>
            <a:endParaRPr lang="ko-KR" altLang="en-US" sz="15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36FFA67-6E14-226B-988E-55BBE4390624}"/>
              </a:ext>
            </a:extLst>
          </p:cNvPr>
          <p:cNvSpPr/>
          <p:nvPr/>
        </p:nvSpPr>
        <p:spPr>
          <a:xfrm>
            <a:off x="970730" y="2535143"/>
            <a:ext cx="1189351" cy="84124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웹서버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67DFE38-6873-141D-125D-F8ABE6104690}"/>
              </a:ext>
            </a:extLst>
          </p:cNvPr>
          <p:cNvSpPr txBox="1"/>
          <p:nvPr/>
        </p:nvSpPr>
        <p:spPr>
          <a:xfrm>
            <a:off x="2892620" y="2801878"/>
            <a:ext cx="137273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요약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98A386CA-5CEA-C130-1C5C-D473597F0B21}"/>
              </a:ext>
            </a:extLst>
          </p:cNvPr>
          <p:cNvSpPr/>
          <p:nvPr/>
        </p:nvSpPr>
        <p:spPr>
          <a:xfrm>
            <a:off x="4590288" y="1250564"/>
            <a:ext cx="6473581" cy="4572765"/>
          </a:xfrm>
          <a:prstGeom prst="rect">
            <a:avLst/>
          </a:prstGeom>
          <a:noFill/>
          <a:ln w="31750" cap="flat" cmpd="sng" algn="ctr">
            <a:solidFill>
              <a:schemeClr val="bg2">
                <a:lumMod val="9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DB25C8FD-C92F-F685-9A83-452D70DF4121}"/>
              </a:ext>
            </a:extLst>
          </p:cNvPr>
          <p:cNvCxnSpPr>
            <a:cxnSpLocks/>
            <a:stCxn id="52" idx="3"/>
            <a:endCxn id="49" idx="1"/>
          </p:cNvCxnSpPr>
          <p:nvPr/>
        </p:nvCxnSpPr>
        <p:spPr>
          <a:xfrm>
            <a:off x="4265350" y="2955767"/>
            <a:ext cx="739590" cy="179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60A019B-404E-5F92-7E6C-B7955A7515AB}"/>
              </a:ext>
            </a:extLst>
          </p:cNvPr>
          <p:cNvSpPr txBox="1"/>
          <p:nvPr/>
        </p:nvSpPr>
        <p:spPr>
          <a:xfrm>
            <a:off x="7194889" y="852571"/>
            <a:ext cx="175768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6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플라스크 서버</a:t>
            </a:r>
            <a:endParaRPr lang="ko-KR" altLang="en-US" sz="1600" b="1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9F17D64-B5D3-9328-8D31-3A4210F4CC01}"/>
              </a:ext>
            </a:extLst>
          </p:cNvPr>
          <p:cNvSpPr/>
          <p:nvPr/>
        </p:nvSpPr>
        <p:spPr>
          <a:xfrm>
            <a:off x="5186352" y="4520745"/>
            <a:ext cx="1600200" cy="56393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</a:t>
            </a:r>
            <a:r>
              <a:rPr lang="ko-KR" altLang="en-US" sz="1600" b="1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임베딩</a:t>
            </a:r>
            <a:endParaRPr lang="ko-KR" altLang="en-US" sz="16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EE33512-9809-871A-D4F4-5353BC41C8E3}"/>
              </a:ext>
            </a:extLst>
          </p:cNvPr>
          <p:cNvSpPr/>
          <p:nvPr/>
        </p:nvSpPr>
        <p:spPr>
          <a:xfrm>
            <a:off x="8952575" y="1959917"/>
            <a:ext cx="1600200" cy="103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05AE91BC-4E07-BB40-78D9-553A96A90359}"/>
              </a:ext>
            </a:extLst>
          </p:cNvPr>
          <p:cNvSpPr/>
          <p:nvPr/>
        </p:nvSpPr>
        <p:spPr>
          <a:xfrm>
            <a:off x="8952692" y="2072608"/>
            <a:ext cx="1600200" cy="103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706BD6E-0414-2BFC-2D8A-F8E24CEEE905}"/>
              </a:ext>
            </a:extLst>
          </p:cNvPr>
          <p:cNvSpPr/>
          <p:nvPr/>
        </p:nvSpPr>
        <p:spPr>
          <a:xfrm>
            <a:off x="8952809" y="2185299"/>
            <a:ext cx="1600200" cy="103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EEC92552-AED6-AF8A-F7F2-6ED1B8CF58CB}"/>
              </a:ext>
            </a:extLst>
          </p:cNvPr>
          <p:cNvSpPr/>
          <p:nvPr/>
        </p:nvSpPr>
        <p:spPr>
          <a:xfrm>
            <a:off x="8952926" y="2297990"/>
            <a:ext cx="1600200" cy="103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4BF92B09-E620-CE1E-0F18-9E840842F645}"/>
              </a:ext>
            </a:extLst>
          </p:cNvPr>
          <p:cNvSpPr/>
          <p:nvPr/>
        </p:nvSpPr>
        <p:spPr>
          <a:xfrm>
            <a:off x="8953043" y="2410681"/>
            <a:ext cx="1600200" cy="103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27268049-04E4-217A-92D5-ABB9C4A6DD14}"/>
              </a:ext>
            </a:extLst>
          </p:cNvPr>
          <p:cNvSpPr/>
          <p:nvPr/>
        </p:nvSpPr>
        <p:spPr>
          <a:xfrm>
            <a:off x="8953160" y="2523372"/>
            <a:ext cx="1600200" cy="103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B6FA3DFC-9C18-B540-C0FC-FDF23F7252CF}"/>
              </a:ext>
            </a:extLst>
          </p:cNvPr>
          <p:cNvSpPr/>
          <p:nvPr/>
        </p:nvSpPr>
        <p:spPr>
          <a:xfrm>
            <a:off x="8953277" y="2636063"/>
            <a:ext cx="1600200" cy="103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9A2F96D6-3F22-0632-3AA8-3625EA6C0CCE}"/>
              </a:ext>
            </a:extLst>
          </p:cNvPr>
          <p:cNvSpPr/>
          <p:nvPr/>
        </p:nvSpPr>
        <p:spPr>
          <a:xfrm>
            <a:off x="8953394" y="2748754"/>
            <a:ext cx="1600200" cy="1031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730341F-E824-6E4E-5E2E-264A90B349D3}"/>
              </a:ext>
            </a:extLst>
          </p:cNvPr>
          <p:cNvSpPr txBox="1"/>
          <p:nvPr/>
        </p:nvSpPr>
        <p:spPr>
          <a:xfrm>
            <a:off x="8869999" y="1570714"/>
            <a:ext cx="1765353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특허 </a:t>
            </a:r>
            <a:r>
              <a:rPr lang="ko-KR" altLang="en-US" sz="1500" b="1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임베딩</a:t>
            </a:r>
            <a:r>
              <a:rPr lang="ko-KR" altLang="en-US" sz="15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셋</a:t>
            </a:r>
          </a:p>
        </p:txBody>
      </p:sp>
      <p:cxnSp>
        <p:nvCxnSpPr>
          <p:cNvPr id="66" name="직선 화살표 연결선 87">
            <a:extLst>
              <a:ext uri="{FF2B5EF4-FFF2-40B4-BE49-F238E27FC236}">
                <a16:creationId xmlns:a16="http://schemas.microsoft.com/office/drawing/2014/main" id="{BEDFBFF3-90F8-A2AC-5CC8-B91A5B1616F3}"/>
              </a:ext>
            </a:extLst>
          </p:cNvPr>
          <p:cNvCxnSpPr>
            <a:cxnSpLocks/>
            <a:stCxn id="48" idx="1"/>
            <a:endCxn id="51" idx="2"/>
          </p:cNvCxnSpPr>
          <p:nvPr/>
        </p:nvCxnSpPr>
        <p:spPr>
          <a:xfrm rot="10800000">
            <a:off x="1565406" y="3376392"/>
            <a:ext cx="7718036" cy="2976417"/>
          </a:xfrm>
          <a:prstGeom prst="bentConnector2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3A0DB0B4-7FC7-D824-B913-1F4DE724D711}"/>
              </a:ext>
            </a:extLst>
          </p:cNvPr>
          <p:cNvCxnSpPr>
            <a:cxnSpLocks/>
            <a:stCxn id="50" idx="2"/>
          </p:cNvCxnSpPr>
          <p:nvPr/>
        </p:nvCxnSpPr>
        <p:spPr>
          <a:xfrm>
            <a:off x="9752676" y="5084684"/>
            <a:ext cx="0" cy="109666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977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D26B96BC-53EB-711B-BC19-5FB21EF293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006953"/>
              </p:ext>
            </p:extLst>
          </p:nvPr>
        </p:nvGraphicFramePr>
        <p:xfrm>
          <a:off x="570000" y="1574859"/>
          <a:ext cx="1105200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4000">
                  <a:extLst>
                    <a:ext uri="{9D8B030D-6E8A-4147-A177-3AD203B41FA5}">
                      <a16:colId xmlns:a16="http://schemas.microsoft.com/office/drawing/2014/main" val="3244070283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513570258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4197398510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4280269773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8475813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484253641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872072078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85328015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710489993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06882880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01645187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489321854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3247152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423015385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4177860039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039125888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182791141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004156903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46183623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773087356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275062868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154941614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445772414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25281297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132412738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67516479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511995835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TASK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목표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gridSpan="25"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+mn-cs"/>
                        </a:rPr>
                        <a:t>2022</a:t>
                      </a:r>
                      <a:r>
                        <a:rPr lang="ko-KR" altLang="en-US" sz="1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+mn-cs"/>
                        </a:rPr>
                        <a:t>년 </a:t>
                      </a:r>
                      <a:r>
                        <a:rPr lang="en-US" altLang="ko-KR" sz="1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+mn-cs"/>
                        </a:rPr>
                        <a:t>6</a:t>
                      </a:r>
                      <a:r>
                        <a:rPr lang="ko-KR" altLang="en-US" sz="1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+mn-cs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2296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TASK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목표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7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8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9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10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11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12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13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14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15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16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17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18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19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20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21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22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23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24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25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26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27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28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29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30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1259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아이디어 기획 및 자료 조사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6/12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06579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기획서 작성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차 멘토링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6/15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8602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데이터 수집 및 </a:t>
                      </a:r>
                      <a:r>
                        <a:rPr lang="ko-KR" altLang="en-US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전처리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6/30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3513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웹페이지 레이아웃 설계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6/26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6867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기획서 작성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차 멘토링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6/29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946622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TASK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목표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gridSpan="25"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+mn-cs"/>
                        </a:rPr>
                        <a:t>2022</a:t>
                      </a:r>
                      <a:r>
                        <a:rPr lang="ko-KR" altLang="en-US" sz="1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+mn-cs"/>
                        </a:rPr>
                        <a:t>년 </a:t>
                      </a:r>
                      <a:r>
                        <a:rPr lang="en-US" altLang="ko-KR" sz="1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+mn-cs"/>
                        </a:rPr>
                        <a:t>7</a:t>
                      </a:r>
                      <a:r>
                        <a:rPr lang="ko-KR" altLang="en-US" sz="1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+mn-cs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85866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TASK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목표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7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8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9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10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11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12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13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14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15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16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17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18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19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20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21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22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23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24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25</a:t>
                      </a:r>
                      <a:endParaRPr lang="ko-KR" altLang="en-US" sz="9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85648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DB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구축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7/11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7553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웹페이지 기능 구현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7/19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172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웹페이지 통합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7/24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6602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발표 자료 작성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7/25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499577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7781211-D668-595A-8120-1FE0FD1EE4FE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일정</a:t>
            </a:r>
          </a:p>
        </p:txBody>
      </p:sp>
    </p:spTree>
    <p:extLst>
      <p:ext uri="{BB962C8B-B14F-4D97-AF65-F5344CB8AC3E}">
        <p14:creationId xmlns:p14="http://schemas.microsoft.com/office/powerpoint/2010/main" val="17109276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시연영상">
            <a:hlinkClick r:id="" action="ppaction://media"/>
            <a:extLst>
              <a:ext uri="{FF2B5EF4-FFF2-40B4-BE49-F238E27FC236}">
                <a16:creationId xmlns:a16="http://schemas.microsoft.com/office/drawing/2014/main" id="{37FAD1A0-93E1-71DF-A558-7DBC53FC68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6169" y="1373189"/>
            <a:ext cx="9259661" cy="520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6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6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>
            <a:extLst>
              <a:ext uri="{FF2B5EF4-FFF2-40B4-BE49-F238E27FC236}">
                <a16:creationId xmlns:a16="http://schemas.microsoft.com/office/drawing/2014/main" id="{3E1C72CD-FCB1-AE1C-D165-27FF40EDBEEC}"/>
              </a:ext>
            </a:extLst>
          </p:cNvPr>
          <p:cNvSpPr/>
          <p:nvPr/>
        </p:nvSpPr>
        <p:spPr>
          <a:xfrm>
            <a:off x="1009870" y="5534011"/>
            <a:ext cx="10447651" cy="7388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9C0B4FD-772B-044B-6904-9C7F9052640F}"/>
              </a:ext>
            </a:extLst>
          </p:cNvPr>
          <p:cNvSpPr/>
          <p:nvPr/>
        </p:nvSpPr>
        <p:spPr>
          <a:xfrm>
            <a:off x="1009870" y="3930867"/>
            <a:ext cx="10447652" cy="7388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33113C0D-95B4-6E0B-B4BB-431587C327DB}"/>
              </a:ext>
            </a:extLst>
          </p:cNvPr>
          <p:cNvSpPr/>
          <p:nvPr/>
        </p:nvSpPr>
        <p:spPr>
          <a:xfrm>
            <a:off x="1009870" y="1836189"/>
            <a:ext cx="10447652" cy="10358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EDBD494E-3DC5-667B-FB99-DA18D2F2DE16}"/>
              </a:ext>
            </a:extLst>
          </p:cNvPr>
          <p:cNvGrpSpPr/>
          <p:nvPr/>
        </p:nvGrpSpPr>
        <p:grpSpPr>
          <a:xfrm>
            <a:off x="1181356" y="2154293"/>
            <a:ext cx="992031" cy="397426"/>
            <a:chOff x="612396" y="1971413"/>
            <a:chExt cx="992031" cy="397426"/>
          </a:xfrm>
        </p:grpSpPr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id="{504A3D2B-B3C1-CAAB-C37F-ED044E8BD4E0}"/>
                </a:ext>
              </a:extLst>
            </p:cNvPr>
            <p:cNvGrpSpPr/>
            <p:nvPr/>
          </p:nvGrpSpPr>
          <p:grpSpPr>
            <a:xfrm>
              <a:off x="612396" y="1971413"/>
              <a:ext cx="256761" cy="392884"/>
              <a:chOff x="612396" y="1971413"/>
              <a:chExt cx="256761" cy="392884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082FF943-4ED0-65C1-FCD3-D4A5142B2F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>
                <a:extLst>
                  <a:ext uri="{FF2B5EF4-FFF2-40B4-BE49-F238E27FC236}">
                    <a16:creationId xmlns:a16="http://schemas.microsoft.com/office/drawing/2014/main" id="{F62F39E7-A276-2851-1D8C-4BDCAA456B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>
                <a:extLst>
                  <a:ext uri="{FF2B5EF4-FFF2-40B4-BE49-F238E27FC236}">
                    <a16:creationId xmlns:a16="http://schemas.microsoft.com/office/drawing/2014/main" id="{08375DB9-48F2-D331-3F7B-144E3D16C1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C7B73767-DCBC-5443-A249-92D8FA894277}"/>
                </a:ext>
              </a:extLst>
            </p:cNvPr>
            <p:cNvGrpSpPr/>
            <p:nvPr/>
          </p:nvGrpSpPr>
          <p:grpSpPr>
            <a:xfrm flipH="1">
              <a:off x="1347666" y="1975955"/>
              <a:ext cx="256761" cy="392884"/>
              <a:chOff x="612396" y="1971413"/>
              <a:chExt cx="256761" cy="392884"/>
            </a:xfrm>
          </p:grpSpPr>
          <p:cxnSp>
            <p:nvCxnSpPr>
              <p:cNvPr id="108" name="직선 연결선 107">
                <a:extLst>
                  <a:ext uri="{FF2B5EF4-FFF2-40B4-BE49-F238E27FC236}">
                    <a16:creationId xmlns:a16="http://schemas.microsoft.com/office/drawing/2014/main" id="{602BD6E7-A62C-1838-D374-5AAB3047B2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9" name="직선 연결선 108">
                <a:extLst>
                  <a:ext uri="{FF2B5EF4-FFF2-40B4-BE49-F238E27FC236}">
                    <a16:creationId xmlns:a16="http://schemas.microsoft.com/office/drawing/2014/main" id="{5DAB1375-96D2-6796-03B3-4F505C653B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10" name="직선 연결선 109">
                <a:extLst>
                  <a:ext uri="{FF2B5EF4-FFF2-40B4-BE49-F238E27FC236}">
                    <a16:creationId xmlns:a16="http://schemas.microsoft.com/office/drawing/2014/main" id="{4F77A372-4107-CEF7-4A60-33C409299C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2D07E8B0-12B2-49EA-4C00-15312EB2C94D}"/>
                </a:ext>
              </a:extLst>
            </p:cNvPr>
            <p:cNvSpPr txBox="1"/>
            <p:nvPr/>
          </p:nvSpPr>
          <p:spPr>
            <a:xfrm>
              <a:off x="708743" y="1992635"/>
              <a:ext cx="79933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조성국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D1354FDB-770D-9D57-0823-763BE2408995}"/>
              </a:ext>
            </a:extLst>
          </p:cNvPr>
          <p:cNvGrpSpPr/>
          <p:nvPr/>
        </p:nvGrpSpPr>
        <p:grpSpPr>
          <a:xfrm>
            <a:off x="2566831" y="1904155"/>
            <a:ext cx="6200450" cy="944670"/>
            <a:chOff x="1882140" y="2052605"/>
            <a:chExt cx="6200450" cy="944670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739A8C43-4C41-A035-67F2-354DEDD3DFD1}"/>
                </a:ext>
              </a:extLst>
            </p:cNvPr>
            <p:cNvSpPr txBox="1"/>
            <p:nvPr/>
          </p:nvSpPr>
          <p:spPr>
            <a:xfrm>
              <a:off x="1882140" y="2052605"/>
              <a:ext cx="4472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백엔드</a:t>
              </a: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/</a:t>
              </a:r>
              <a:r>
                <a:rPr lang="ko-KR" alt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프론트엔드</a:t>
              </a: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작업 총괄</a:t>
              </a:r>
              <a:endPara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E6E3441-A2C3-F21F-122C-41902D8DDE4D}"/>
                </a:ext>
              </a:extLst>
            </p:cNvPr>
            <p:cNvSpPr txBox="1"/>
            <p:nvPr/>
          </p:nvSpPr>
          <p:spPr>
            <a:xfrm>
              <a:off x="1986590" y="2350944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게시판 작업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좋아요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조회순 조회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유사특허 자동검색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)</a:t>
              </a: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마이페이지 작업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달린 댓글 보기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회원정보 수정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DB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구축</a:t>
              </a: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64B1468F-3E39-287A-53A4-C72808182582}"/>
              </a:ext>
            </a:extLst>
          </p:cNvPr>
          <p:cNvGrpSpPr/>
          <p:nvPr/>
        </p:nvGrpSpPr>
        <p:grpSpPr>
          <a:xfrm>
            <a:off x="1193263" y="3182174"/>
            <a:ext cx="992031" cy="397426"/>
            <a:chOff x="612396" y="1971413"/>
            <a:chExt cx="992031" cy="397426"/>
          </a:xfrm>
        </p:grpSpPr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F9D5B748-ADDB-7388-9BA9-6DF602D8BC7E}"/>
                </a:ext>
              </a:extLst>
            </p:cNvPr>
            <p:cNvGrpSpPr/>
            <p:nvPr/>
          </p:nvGrpSpPr>
          <p:grpSpPr>
            <a:xfrm>
              <a:off x="612396" y="1971413"/>
              <a:ext cx="256761" cy="392884"/>
              <a:chOff x="612396" y="1971413"/>
              <a:chExt cx="256761" cy="392884"/>
            </a:xfrm>
          </p:grpSpPr>
          <p:cxnSp>
            <p:nvCxnSpPr>
              <p:cNvPr id="125" name="직선 연결선 124">
                <a:extLst>
                  <a:ext uri="{FF2B5EF4-FFF2-40B4-BE49-F238E27FC236}">
                    <a16:creationId xmlns:a16="http://schemas.microsoft.com/office/drawing/2014/main" id="{BA1A2D90-1512-0E03-33CF-D69DE49CD1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26" name="직선 연결선 125">
                <a:extLst>
                  <a:ext uri="{FF2B5EF4-FFF2-40B4-BE49-F238E27FC236}">
                    <a16:creationId xmlns:a16="http://schemas.microsoft.com/office/drawing/2014/main" id="{E84EE8C4-8066-13D8-1900-E7EDFBAA01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27" name="직선 연결선 126">
                <a:extLst>
                  <a:ext uri="{FF2B5EF4-FFF2-40B4-BE49-F238E27FC236}">
                    <a16:creationId xmlns:a16="http://schemas.microsoft.com/office/drawing/2014/main" id="{9CC06EF8-794E-A57F-E63F-E31ED7437F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53050514-FE0C-7484-23F2-EB42A51CAC14}"/>
                </a:ext>
              </a:extLst>
            </p:cNvPr>
            <p:cNvGrpSpPr/>
            <p:nvPr/>
          </p:nvGrpSpPr>
          <p:grpSpPr>
            <a:xfrm flipH="1">
              <a:off x="1347666" y="1975955"/>
              <a:ext cx="256761" cy="392884"/>
              <a:chOff x="612396" y="1971413"/>
              <a:chExt cx="256761" cy="392884"/>
            </a:xfrm>
          </p:grpSpPr>
          <p:cxnSp>
            <p:nvCxnSpPr>
              <p:cNvPr id="122" name="직선 연결선 121">
                <a:extLst>
                  <a:ext uri="{FF2B5EF4-FFF2-40B4-BE49-F238E27FC236}">
                    <a16:creationId xmlns:a16="http://schemas.microsoft.com/office/drawing/2014/main" id="{A9D0AAE0-F3F0-07BA-6D7E-F770FA2BBB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23" name="직선 연결선 122">
                <a:extLst>
                  <a:ext uri="{FF2B5EF4-FFF2-40B4-BE49-F238E27FC236}">
                    <a16:creationId xmlns:a16="http://schemas.microsoft.com/office/drawing/2014/main" id="{8E5C331B-9291-8396-085D-00CEA3E116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24" name="직선 연결선 123">
                <a:extLst>
                  <a:ext uri="{FF2B5EF4-FFF2-40B4-BE49-F238E27FC236}">
                    <a16:creationId xmlns:a16="http://schemas.microsoft.com/office/drawing/2014/main" id="{465E1B24-4827-7A25-DBD7-DFB3022F22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C8935A5E-620A-ECD0-10F5-E17E411A2CA4}"/>
                </a:ext>
              </a:extLst>
            </p:cNvPr>
            <p:cNvSpPr txBox="1"/>
            <p:nvPr/>
          </p:nvSpPr>
          <p:spPr>
            <a:xfrm>
              <a:off x="708743" y="1992635"/>
              <a:ext cx="7993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이현제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25E114E1-AFB5-FC77-78D6-B7C9F89F0180}"/>
              </a:ext>
            </a:extLst>
          </p:cNvPr>
          <p:cNvGrpSpPr/>
          <p:nvPr/>
        </p:nvGrpSpPr>
        <p:grpSpPr>
          <a:xfrm>
            <a:off x="2578738" y="2945856"/>
            <a:ext cx="6200450" cy="944670"/>
            <a:chOff x="1882140" y="2052605"/>
            <a:chExt cx="6200450" cy="944670"/>
          </a:xfrm>
        </p:grpSpPr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BF12A5D3-30BD-E7F0-2C57-3D26FFC03329}"/>
                </a:ext>
              </a:extLst>
            </p:cNvPr>
            <p:cNvSpPr txBox="1"/>
            <p:nvPr/>
          </p:nvSpPr>
          <p:spPr>
            <a:xfrm>
              <a:off x="1882140" y="2052605"/>
              <a:ext cx="4472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크롤링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</a:t>
              </a: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게시판 기능</a:t>
              </a:r>
              <a:endPara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DC8E5070-B0DA-DB4A-8C01-7C06825C7611}"/>
                </a:ext>
              </a:extLst>
            </p:cNvPr>
            <p:cNvSpPr txBox="1"/>
            <p:nvPr/>
          </p:nvSpPr>
          <p:spPr>
            <a:xfrm>
              <a:off x="1986590" y="2350944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유사특허 정보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DB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전처리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각 페이지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css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보정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게시판 기능 작업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(JSP/servlet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작업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/JDBC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연결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)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4BE353F4-9C62-5CFB-5960-5D928A951EE3}"/>
              </a:ext>
            </a:extLst>
          </p:cNvPr>
          <p:cNvGrpSpPr/>
          <p:nvPr/>
        </p:nvGrpSpPr>
        <p:grpSpPr>
          <a:xfrm>
            <a:off x="1205170" y="4106553"/>
            <a:ext cx="992031" cy="397426"/>
            <a:chOff x="612396" y="1971413"/>
            <a:chExt cx="992031" cy="397426"/>
          </a:xfrm>
        </p:grpSpPr>
        <p:grpSp>
          <p:nvGrpSpPr>
            <p:cNvPr id="132" name="그룹 131">
              <a:extLst>
                <a:ext uri="{FF2B5EF4-FFF2-40B4-BE49-F238E27FC236}">
                  <a16:creationId xmlns:a16="http://schemas.microsoft.com/office/drawing/2014/main" id="{62897DDF-6E76-9070-9C08-3F06BF894000}"/>
                </a:ext>
              </a:extLst>
            </p:cNvPr>
            <p:cNvGrpSpPr/>
            <p:nvPr/>
          </p:nvGrpSpPr>
          <p:grpSpPr>
            <a:xfrm>
              <a:off x="612396" y="1971413"/>
              <a:ext cx="256761" cy="392884"/>
              <a:chOff x="612396" y="1971413"/>
              <a:chExt cx="256761" cy="392884"/>
            </a:xfrm>
          </p:grpSpPr>
          <p:cxnSp>
            <p:nvCxnSpPr>
              <p:cNvPr id="138" name="직선 연결선 137">
                <a:extLst>
                  <a:ext uri="{FF2B5EF4-FFF2-40B4-BE49-F238E27FC236}">
                    <a16:creationId xmlns:a16="http://schemas.microsoft.com/office/drawing/2014/main" id="{2B481EA9-E659-205D-0127-0EB57B056D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39" name="직선 연결선 138">
                <a:extLst>
                  <a:ext uri="{FF2B5EF4-FFF2-40B4-BE49-F238E27FC236}">
                    <a16:creationId xmlns:a16="http://schemas.microsoft.com/office/drawing/2014/main" id="{D4CE2128-A476-F1FF-719A-0840E66065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40" name="직선 연결선 139">
                <a:extLst>
                  <a:ext uri="{FF2B5EF4-FFF2-40B4-BE49-F238E27FC236}">
                    <a16:creationId xmlns:a16="http://schemas.microsoft.com/office/drawing/2014/main" id="{6A510B3C-58DA-B3AA-5CDB-CB0C581AAF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133" name="그룹 132">
              <a:extLst>
                <a:ext uri="{FF2B5EF4-FFF2-40B4-BE49-F238E27FC236}">
                  <a16:creationId xmlns:a16="http://schemas.microsoft.com/office/drawing/2014/main" id="{C9A8D11B-FACF-AFFF-D6B2-B5A9442AE612}"/>
                </a:ext>
              </a:extLst>
            </p:cNvPr>
            <p:cNvGrpSpPr/>
            <p:nvPr/>
          </p:nvGrpSpPr>
          <p:grpSpPr>
            <a:xfrm flipH="1">
              <a:off x="1347666" y="1975955"/>
              <a:ext cx="256761" cy="392884"/>
              <a:chOff x="612396" y="1971413"/>
              <a:chExt cx="256761" cy="392884"/>
            </a:xfrm>
          </p:grpSpPr>
          <p:cxnSp>
            <p:nvCxnSpPr>
              <p:cNvPr id="135" name="직선 연결선 134">
                <a:extLst>
                  <a:ext uri="{FF2B5EF4-FFF2-40B4-BE49-F238E27FC236}">
                    <a16:creationId xmlns:a16="http://schemas.microsoft.com/office/drawing/2014/main" id="{5A4FADEC-B498-3E4C-A771-E16C374BCF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36" name="직선 연결선 135">
                <a:extLst>
                  <a:ext uri="{FF2B5EF4-FFF2-40B4-BE49-F238E27FC236}">
                    <a16:creationId xmlns:a16="http://schemas.microsoft.com/office/drawing/2014/main" id="{EBD92743-0019-C832-534C-B9CB6EDFFB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37" name="직선 연결선 136">
                <a:extLst>
                  <a:ext uri="{FF2B5EF4-FFF2-40B4-BE49-F238E27FC236}">
                    <a16:creationId xmlns:a16="http://schemas.microsoft.com/office/drawing/2014/main" id="{7D06577A-2FA4-696C-FFA9-83325EC04F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E46CB8E2-316B-FB62-5A67-25BA77F0A1EC}"/>
                </a:ext>
              </a:extLst>
            </p:cNvPr>
            <p:cNvSpPr txBox="1"/>
            <p:nvPr/>
          </p:nvSpPr>
          <p:spPr>
            <a:xfrm>
              <a:off x="708743" y="1992635"/>
              <a:ext cx="79933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오유미</a:t>
              </a:r>
            </a:p>
          </p:txBody>
        </p:sp>
      </p:grpSp>
      <p:grpSp>
        <p:nvGrpSpPr>
          <p:cNvPr id="141" name="그룹 140">
            <a:extLst>
              <a:ext uri="{FF2B5EF4-FFF2-40B4-BE49-F238E27FC236}">
                <a16:creationId xmlns:a16="http://schemas.microsoft.com/office/drawing/2014/main" id="{A61EF2A5-0F5F-2F9C-B3A1-AC9962CA9B06}"/>
              </a:ext>
            </a:extLst>
          </p:cNvPr>
          <p:cNvGrpSpPr/>
          <p:nvPr/>
        </p:nvGrpSpPr>
        <p:grpSpPr>
          <a:xfrm>
            <a:off x="2590645" y="3923575"/>
            <a:ext cx="6200450" cy="760004"/>
            <a:chOff x="1882140" y="2052605"/>
            <a:chExt cx="6200450" cy="760004"/>
          </a:xfrm>
        </p:grpSpPr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BD26A075-4F5C-8237-8A8D-8E5DD0B0619D}"/>
                </a:ext>
              </a:extLst>
            </p:cNvPr>
            <p:cNvSpPr txBox="1"/>
            <p:nvPr/>
          </p:nvSpPr>
          <p:spPr>
            <a:xfrm>
              <a:off x="1882140" y="2052605"/>
              <a:ext cx="4472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메인 페이지 기능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</a:t>
              </a:r>
              <a:r>
                <a:rPr lang="ko-KR" alt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프론트엔드</a:t>
              </a: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작업</a:t>
              </a:r>
              <a:endPara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E7417B82-085B-67C6-CF52-97715B43EAEB}"/>
                </a:ext>
              </a:extLst>
            </p:cNvPr>
            <p:cNvSpPr txBox="1"/>
            <p:nvPr/>
          </p:nvSpPr>
          <p:spPr>
            <a:xfrm>
              <a:off x="1986590" y="2350944"/>
              <a:ext cx="609600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로그인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회원가입 기능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기본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css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제작</a:t>
              </a:r>
            </a:p>
          </p:txBody>
        </p:sp>
      </p:grpSp>
      <p:grpSp>
        <p:nvGrpSpPr>
          <p:cNvPr id="144" name="그룹 143">
            <a:extLst>
              <a:ext uri="{FF2B5EF4-FFF2-40B4-BE49-F238E27FC236}">
                <a16:creationId xmlns:a16="http://schemas.microsoft.com/office/drawing/2014/main" id="{FB7C763E-B92C-EB83-DB40-7560170A9CA2}"/>
              </a:ext>
            </a:extLst>
          </p:cNvPr>
          <p:cNvGrpSpPr/>
          <p:nvPr/>
        </p:nvGrpSpPr>
        <p:grpSpPr>
          <a:xfrm>
            <a:off x="1217077" y="4930691"/>
            <a:ext cx="992031" cy="397426"/>
            <a:chOff x="612396" y="1971413"/>
            <a:chExt cx="992031" cy="397426"/>
          </a:xfrm>
        </p:grpSpPr>
        <p:grpSp>
          <p:nvGrpSpPr>
            <p:cNvPr id="145" name="그룹 144">
              <a:extLst>
                <a:ext uri="{FF2B5EF4-FFF2-40B4-BE49-F238E27FC236}">
                  <a16:creationId xmlns:a16="http://schemas.microsoft.com/office/drawing/2014/main" id="{30EBC94D-3CE7-645A-03BB-CD56126454E8}"/>
                </a:ext>
              </a:extLst>
            </p:cNvPr>
            <p:cNvGrpSpPr/>
            <p:nvPr/>
          </p:nvGrpSpPr>
          <p:grpSpPr>
            <a:xfrm>
              <a:off x="612396" y="1971413"/>
              <a:ext cx="256761" cy="392884"/>
              <a:chOff x="612396" y="1971413"/>
              <a:chExt cx="256761" cy="392884"/>
            </a:xfrm>
          </p:grpSpPr>
          <p:cxnSp>
            <p:nvCxnSpPr>
              <p:cNvPr id="151" name="직선 연결선 150">
                <a:extLst>
                  <a:ext uri="{FF2B5EF4-FFF2-40B4-BE49-F238E27FC236}">
                    <a16:creationId xmlns:a16="http://schemas.microsoft.com/office/drawing/2014/main" id="{C11E4595-6B7E-28C9-4150-E03505E0B0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52" name="직선 연결선 151">
                <a:extLst>
                  <a:ext uri="{FF2B5EF4-FFF2-40B4-BE49-F238E27FC236}">
                    <a16:creationId xmlns:a16="http://schemas.microsoft.com/office/drawing/2014/main" id="{85F90778-9DEC-8C76-1C24-4C706DB902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53" name="직선 연결선 152">
                <a:extLst>
                  <a:ext uri="{FF2B5EF4-FFF2-40B4-BE49-F238E27FC236}">
                    <a16:creationId xmlns:a16="http://schemas.microsoft.com/office/drawing/2014/main" id="{86181A28-1E5A-615A-6822-FB5E9FD330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그룹 145">
              <a:extLst>
                <a:ext uri="{FF2B5EF4-FFF2-40B4-BE49-F238E27FC236}">
                  <a16:creationId xmlns:a16="http://schemas.microsoft.com/office/drawing/2014/main" id="{EE98FECF-D37C-62E1-C821-6AE661F127CF}"/>
                </a:ext>
              </a:extLst>
            </p:cNvPr>
            <p:cNvGrpSpPr/>
            <p:nvPr/>
          </p:nvGrpSpPr>
          <p:grpSpPr>
            <a:xfrm flipH="1">
              <a:off x="1347666" y="1975955"/>
              <a:ext cx="256761" cy="392884"/>
              <a:chOff x="612396" y="1971413"/>
              <a:chExt cx="256761" cy="392884"/>
            </a:xfrm>
          </p:grpSpPr>
          <p:cxnSp>
            <p:nvCxnSpPr>
              <p:cNvPr id="148" name="직선 연결선 147">
                <a:extLst>
                  <a:ext uri="{FF2B5EF4-FFF2-40B4-BE49-F238E27FC236}">
                    <a16:creationId xmlns:a16="http://schemas.microsoft.com/office/drawing/2014/main" id="{BA14A383-8A15-73B3-B9E8-0385D0A41C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49" name="직선 연결선 148">
                <a:extLst>
                  <a:ext uri="{FF2B5EF4-FFF2-40B4-BE49-F238E27FC236}">
                    <a16:creationId xmlns:a16="http://schemas.microsoft.com/office/drawing/2014/main" id="{4E3DE97A-4666-6233-4820-5734627E79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50" name="직선 연결선 149">
                <a:extLst>
                  <a:ext uri="{FF2B5EF4-FFF2-40B4-BE49-F238E27FC236}">
                    <a16:creationId xmlns:a16="http://schemas.microsoft.com/office/drawing/2014/main" id="{02C5D6A6-F65D-D5DF-CBB3-4621365E2F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DFD7FDBD-10CF-0B27-5EFA-F6EA2DC0C1D7}"/>
                </a:ext>
              </a:extLst>
            </p:cNvPr>
            <p:cNvSpPr txBox="1"/>
            <p:nvPr/>
          </p:nvSpPr>
          <p:spPr>
            <a:xfrm>
              <a:off x="708743" y="1992635"/>
              <a:ext cx="7993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정종선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5B828545-0EC4-D4FD-A399-167B661480C7}"/>
              </a:ext>
            </a:extLst>
          </p:cNvPr>
          <p:cNvGrpSpPr/>
          <p:nvPr/>
        </p:nvGrpSpPr>
        <p:grpSpPr>
          <a:xfrm>
            <a:off x="2602552" y="4823913"/>
            <a:ext cx="6200450" cy="575338"/>
            <a:chOff x="1882140" y="2052605"/>
            <a:chExt cx="6200450" cy="575338"/>
          </a:xfrm>
        </p:grpSpPr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628F3F34-691F-50CD-8B0F-0B06834817DC}"/>
                </a:ext>
              </a:extLst>
            </p:cNvPr>
            <p:cNvSpPr txBox="1"/>
            <p:nvPr/>
          </p:nvSpPr>
          <p:spPr>
            <a:xfrm>
              <a:off x="1882140" y="2052605"/>
              <a:ext cx="4472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마이페이지 기능</a:t>
              </a:r>
              <a:endPara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7F99C7D6-C5AF-8C5B-0254-359A79547BF0}"/>
                </a:ext>
              </a:extLst>
            </p:cNvPr>
            <p:cNvSpPr txBox="1"/>
            <p:nvPr/>
          </p:nvSpPr>
          <p:spPr>
            <a:xfrm>
              <a:off x="1986590" y="2350944"/>
              <a:ext cx="60960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마이페이지 기능 작업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(JSP/servlet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작업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/JDBC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연결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)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9EF27911-3A1D-67F6-C9B6-AED90A6F38E3}"/>
              </a:ext>
            </a:extLst>
          </p:cNvPr>
          <p:cNvGrpSpPr/>
          <p:nvPr/>
        </p:nvGrpSpPr>
        <p:grpSpPr>
          <a:xfrm>
            <a:off x="1212790" y="5728794"/>
            <a:ext cx="992031" cy="397426"/>
            <a:chOff x="612396" y="1971413"/>
            <a:chExt cx="992031" cy="397426"/>
          </a:xfrm>
        </p:grpSpPr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C0434269-4D80-5F3B-262F-79F09F6C29AF}"/>
                </a:ext>
              </a:extLst>
            </p:cNvPr>
            <p:cNvGrpSpPr/>
            <p:nvPr/>
          </p:nvGrpSpPr>
          <p:grpSpPr>
            <a:xfrm>
              <a:off x="612396" y="1971413"/>
              <a:ext cx="256761" cy="392884"/>
              <a:chOff x="612396" y="1971413"/>
              <a:chExt cx="256761" cy="392884"/>
            </a:xfrm>
          </p:grpSpPr>
          <p:cxnSp>
            <p:nvCxnSpPr>
              <p:cNvPr id="177" name="직선 연결선 176">
                <a:extLst>
                  <a:ext uri="{FF2B5EF4-FFF2-40B4-BE49-F238E27FC236}">
                    <a16:creationId xmlns:a16="http://schemas.microsoft.com/office/drawing/2014/main" id="{52D530EE-0501-7492-05FF-5CBC283ED3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78" name="직선 연결선 177">
                <a:extLst>
                  <a:ext uri="{FF2B5EF4-FFF2-40B4-BE49-F238E27FC236}">
                    <a16:creationId xmlns:a16="http://schemas.microsoft.com/office/drawing/2014/main" id="{D1BA9FBF-20B1-D81D-9BF0-00CAEFCEE2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79" name="직선 연결선 178">
                <a:extLst>
                  <a:ext uri="{FF2B5EF4-FFF2-40B4-BE49-F238E27FC236}">
                    <a16:creationId xmlns:a16="http://schemas.microsoft.com/office/drawing/2014/main" id="{AC9D30F9-D098-5038-9C52-9C21AAE5B2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172" name="그룹 171">
              <a:extLst>
                <a:ext uri="{FF2B5EF4-FFF2-40B4-BE49-F238E27FC236}">
                  <a16:creationId xmlns:a16="http://schemas.microsoft.com/office/drawing/2014/main" id="{5BBC911B-EC16-8AD9-DD35-C011C0930DDF}"/>
                </a:ext>
              </a:extLst>
            </p:cNvPr>
            <p:cNvGrpSpPr/>
            <p:nvPr/>
          </p:nvGrpSpPr>
          <p:grpSpPr>
            <a:xfrm flipH="1">
              <a:off x="1347666" y="1975955"/>
              <a:ext cx="256761" cy="392884"/>
              <a:chOff x="612396" y="1971413"/>
              <a:chExt cx="256761" cy="392884"/>
            </a:xfrm>
          </p:grpSpPr>
          <p:cxnSp>
            <p:nvCxnSpPr>
              <p:cNvPr id="174" name="직선 연결선 173">
                <a:extLst>
                  <a:ext uri="{FF2B5EF4-FFF2-40B4-BE49-F238E27FC236}">
                    <a16:creationId xmlns:a16="http://schemas.microsoft.com/office/drawing/2014/main" id="{4AE173A7-7ED2-1621-F786-2EAFE20DE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396" y="1971413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75" name="직선 연결선 174">
                <a:extLst>
                  <a:ext uri="{FF2B5EF4-FFF2-40B4-BE49-F238E27FC236}">
                    <a16:creationId xmlns:a16="http://schemas.microsoft.com/office/drawing/2014/main" id="{0A4E4038-C9CD-4EC0-528E-CED436B9C8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1971413"/>
                <a:ext cx="0" cy="392884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76" name="직선 연결선 175">
                <a:extLst>
                  <a:ext uri="{FF2B5EF4-FFF2-40B4-BE49-F238E27FC236}">
                    <a16:creationId xmlns:a16="http://schemas.microsoft.com/office/drawing/2014/main" id="{C3B01373-84F2-7938-5103-D8A27ADE1E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303" y="2352411"/>
                <a:ext cx="244854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9A35ADDC-BA6E-76B0-654F-CE5C0A4E2FE6}"/>
                </a:ext>
              </a:extLst>
            </p:cNvPr>
            <p:cNvSpPr txBox="1"/>
            <p:nvPr/>
          </p:nvSpPr>
          <p:spPr>
            <a:xfrm>
              <a:off x="708743" y="1992635"/>
              <a:ext cx="79933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김새람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grpSp>
        <p:nvGrpSpPr>
          <p:cNvPr id="180" name="그룹 179">
            <a:extLst>
              <a:ext uri="{FF2B5EF4-FFF2-40B4-BE49-F238E27FC236}">
                <a16:creationId xmlns:a16="http://schemas.microsoft.com/office/drawing/2014/main" id="{C3C909E9-137F-302E-FC19-0EE4F623C9B7}"/>
              </a:ext>
            </a:extLst>
          </p:cNvPr>
          <p:cNvGrpSpPr/>
          <p:nvPr/>
        </p:nvGrpSpPr>
        <p:grpSpPr>
          <a:xfrm>
            <a:off x="2598265" y="5614396"/>
            <a:ext cx="6200450" cy="575338"/>
            <a:chOff x="1882140" y="2052605"/>
            <a:chExt cx="6200450" cy="575338"/>
          </a:xfrm>
        </p:grpSpPr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430BC178-7E23-1C45-256A-FCB0E7501177}"/>
                </a:ext>
              </a:extLst>
            </p:cNvPr>
            <p:cNvSpPr txBox="1"/>
            <p:nvPr/>
          </p:nvSpPr>
          <p:spPr>
            <a:xfrm>
              <a:off x="1882140" y="2052605"/>
              <a:ext cx="4472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프론트엔드</a:t>
              </a: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작업</a:t>
              </a:r>
              <a:endPara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35D43978-C8A4-0042-CF8D-0A5F12252C9C}"/>
                </a:ext>
              </a:extLst>
            </p:cNvPr>
            <p:cNvSpPr txBox="1"/>
            <p:nvPr/>
          </p:nvSpPr>
          <p:spPr>
            <a:xfrm>
              <a:off x="1986590" y="2350944"/>
              <a:ext cx="60960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게시물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html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작업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A93AD505-4DE8-F7E6-F27E-637C08DDB6F0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팀원 소개 및 느낀 점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9B45CDC-AA64-A131-D5E2-BD9E751C9A21}"/>
              </a:ext>
            </a:extLst>
          </p:cNvPr>
          <p:cNvSpPr txBox="1"/>
          <p:nvPr/>
        </p:nvSpPr>
        <p:spPr>
          <a:xfrm>
            <a:off x="6233695" y="4146384"/>
            <a:ext cx="5372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“ </a:t>
            </a:r>
            <a:r>
              <a:rPr lang="ko-KR" altLang="en-US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수업에서 배운 내용을 이해하고 익숙해지는데 도움이 되었습니다</a:t>
            </a:r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 ”</a:t>
            </a:r>
            <a:endParaRPr lang="ko-KR" altLang="en-US" sz="1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5840E83-87FD-B1CB-220B-2586D43F4562}"/>
              </a:ext>
            </a:extLst>
          </p:cNvPr>
          <p:cNvSpPr txBox="1"/>
          <p:nvPr/>
        </p:nvSpPr>
        <p:spPr>
          <a:xfrm>
            <a:off x="6298677" y="5728537"/>
            <a:ext cx="5000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“</a:t>
            </a:r>
            <a:r>
              <a:rPr lang="ko-KR" altLang="en-US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기초를 더 탄탄히 하고 많이 찾아보면서 </a:t>
            </a:r>
            <a:r>
              <a:rPr lang="ko-KR" altLang="en-US" sz="14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공부해야겠다</a:t>
            </a:r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.”</a:t>
            </a:r>
            <a:endParaRPr lang="ko-KR" altLang="en-US" sz="1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E784C2A-396A-D40A-B913-2465479491EA}"/>
              </a:ext>
            </a:extLst>
          </p:cNvPr>
          <p:cNvSpPr txBox="1"/>
          <p:nvPr/>
        </p:nvSpPr>
        <p:spPr>
          <a:xfrm>
            <a:off x="6298677" y="4853876"/>
            <a:ext cx="5000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“</a:t>
            </a:r>
            <a:r>
              <a:rPr lang="ko-KR" altLang="en-US" sz="1400" b="0" i="0" dirty="0">
                <a:solidFill>
                  <a:srgbClr val="1D1C1D"/>
                </a:solidFill>
                <a:effectLst/>
                <a:latin typeface="NotoSansKR"/>
              </a:rPr>
              <a:t>배운 것들을 기반으로 작업하여 결과물을 만들어 볼 수 있어서 뜻 깊은 시간이었습니다</a:t>
            </a:r>
            <a:r>
              <a:rPr lang="en-US" altLang="ko-KR" sz="1400" b="0" i="0" dirty="0">
                <a:solidFill>
                  <a:srgbClr val="1D1C1D"/>
                </a:solidFill>
                <a:effectLst/>
                <a:latin typeface="NotoSansKR"/>
              </a:rPr>
              <a:t>.</a:t>
            </a:r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”</a:t>
            </a:r>
            <a:endParaRPr lang="ko-KR" altLang="en-US" sz="1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BCBBB49-188B-6159-C86D-C0F4AD15F078}"/>
              </a:ext>
            </a:extLst>
          </p:cNvPr>
          <p:cNvSpPr txBox="1"/>
          <p:nvPr/>
        </p:nvSpPr>
        <p:spPr>
          <a:xfrm>
            <a:off x="6298677" y="2104556"/>
            <a:ext cx="5000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“</a:t>
            </a:r>
            <a:r>
              <a:rPr lang="ko-KR" altLang="en-US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프로젝트를 진행하는 데에 있어서 계획수립 및 일정관리의 중요성을 다시 한번 느낄 수 있는 시간이었습니다</a:t>
            </a:r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.”</a:t>
            </a:r>
            <a:endParaRPr lang="ko-KR" altLang="en-US" sz="1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A0BCAF5-7E5C-94F8-6A8E-CDE0427CC8BB}"/>
              </a:ext>
            </a:extLst>
          </p:cNvPr>
          <p:cNvSpPr txBox="1"/>
          <p:nvPr/>
        </p:nvSpPr>
        <p:spPr>
          <a:xfrm>
            <a:off x="6298677" y="3162320"/>
            <a:ext cx="5000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“</a:t>
            </a:r>
            <a:r>
              <a:rPr lang="ko-KR" altLang="en-US" sz="1400" b="0" i="0" dirty="0">
                <a:solidFill>
                  <a:srgbClr val="1D1C1D"/>
                </a:solidFill>
                <a:effectLst/>
                <a:latin typeface="NotoSansKR"/>
              </a:rPr>
              <a:t>프로젝트를 하면서 새로운 것도 하고 어려운 것도 해보면서</a:t>
            </a:r>
            <a:endParaRPr lang="en-US" altLang="ko-KR" sz="1400" b="0" i="0" dirty="0">
              <a:solidFill>
                <a:srgbClr val="1D1C1D"/>
              </a:solidFill>
              <a:effectLst/>
              <a:latin typeface="NotoSansKR"/>
            </a:endParaRPr>
          </a:p>
          <a:p>
            <a:r>
              <a:rPr lang="ko-KR" altLang="en-US" sz="1400" dirty="0">
                <a:solidFill>
                  <a:srgbClr val="1D1C1D"/>
                </a:solidFill>
                <a:latin typeface="NotoSansKR"/>
              </a:rPr>
              <a:t>공부가 많이 필요하다 느꼈습니다</a:t>
            </a:r>
            <a:r>
              <a:rPr lang="en-US" altLang="ko-KR" sz="1400" b="0" i="0" dirty="0">
                <a:solidFill>
                  <a:srgbClr val="1D1C1D"/>
                </a:solidFill>
                <a:effectLst/>
                <a:latin typeface="NotoSansKR"/>
              </a:rPr>
              <a:t>.</a:t>
            </a:r>
            <a:r>
              <a:rPr lang="en-US" altLang="ko-KR" sz="1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”</a:t>
            </a:r>
            <a:endParaRPr lang="ko-KR" altLang="en-US" sz="1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9806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41367897-91A1-DC02-DCA6-A7A58558865A}"/>
              </a:ext>
            </a:extLst>
          </p:cNvPr>
          <p:cNvSpPr/>
          <p:nvPr/>
        </p:nvSpPr>
        <p:spPr>
          <a:xfrm>
            <a:off x="1986664" y="1765184"/>
            <a:ext cx="1434517" cy="14345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1A51F96-257A-D374-691E-B2C134B4BB3E}"/>
              </a:ext>
            </a:extLst>
          </p:cNvPr>
          <p:cNvGrpSpPr/>
          <p:nvPr/>
        </p:nvGrpSpPr>
        <p:grpSpPr>
          <a:xfrm>
            <a:off x="2008420" y="3541380"/>
            <a:ext cx="1412761" cy="410830"/>
            <a:chOff x="1154023" y="3839888"/>
            <a:chExt cx="1412761" cy="410830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A6AA72A8-6892-8F04-1FDE-AD775A2EC120}"/>
                </a:ext>
              </a:extLst>
            </p:cNvPr>
            <p:cNvGrpSpPr/>
            <p:nvPr/>
          </p:nvGrpSpPr>
          <p:grpSpPr>
            <a:xfrm>
              <a:off x="1154023" y="3839888"/>
              <a:ext cx="1412761" cy="311264"/>
              <a:chOff x="1258637" y="3839888"/>
              <a:chExt cx="1412761" cy="311264"/>
            </a:xfrm>
          </p:grpSpPr>
          <p:cxnSp>
            <p:nvCxnSpPr>
              <p:cNvPr id="3" name="직선 연결선 2">
                <a:extLst>
                  <a:ext uri="{FF2B5EF4-FFF2-40B4-BE49-F238E27FC236}">
                    <a16:creationId xmlns:a16="http://schemas.microsoft.com/office/drawing/2014/main" id="{FDF36B63-584D-656C-1AE0-7BBA107DB1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58637" y="3856557"/>
                <a:ext cx="1412761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A1AEE47C-F1DA-4DFA-6B51-83397D373D3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64987" y="3856557"/>
                <a:ext cx="0" cy="294595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51EB9ABE-19C3-28C6-0686-9E3E19AD156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71398" y="3839888"/>
                <a:ext cx="0" cy="294595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BAC3B22-986D-DF10-7D98-47E6EBA961C5}"/>
                </a:ext>
              </a:extLst>
            </p:cNvPr>
            <p:cNvSpPr txBox="1"/>
            <p:nvPr/>
          </p:nvSpPr>
          <p:spPr>
            <a:xfrm>
              <a:off x="1241571" y="3873227"/>
              <a:ext cx="1215909" cy="377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개발동기</a:t>
              </a:r>
            </a:p>
          </p:txBody>
        </p:sp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id="{8BB11FA7-9709-B3F5-F9D6-325B36F1F942}"/>
              </a:ext>
            </a:extLst>
          </p:cNvPr>
          <p:cNvSpPr/>
          <p:nvPr/>
        </p:nvSpPr>
        <p:spPr>
          <a:xfrm>
            <a:off x="4136130" y="1765183"/>
            <a:ext cx="1434517" cy="14345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EBFD92-D9BF-05F7-694B-7D953853B474}"/>
              </a:ext>
            </a:extLst>
          </p:cNvPr>
          <p:cNvGrpSpPr/>
          <p:nvPr/>
        </p:nvGrpSpPr>
        <p:grpSpPr>
          <a:xfrm>
            <a:off x="4157886" y="3541379"/>
            <a:ext cx="1412761" cy="410830"/>
            <a:chOff x="1154023" y="3839888"/>
            <a:chExt cx="1412761" cy="41083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47088BD-B1F1-941F-2CCC-1E22E3196AFB}"/>
                </a:ext>
              </a:extLst>
            </p:cNvPr>
            <p:cNvGrpSpPr/>
            <p:nvPr/>
          </p:nvGrpSpPr>
          <p:grpSpPr>
            <a:xfrm>
              <a:off x="1154023" y="3839888"/>
              <a:ext cx="1412761" cy="311264"/>
              <a:chOff x="1258637" y="3839888"/>
              <a:chExt cx="1412761" cy="311264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6C4C4D3A-3BFB-13A4-FF5C-B268E17C8E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58637" y="3856557"/>
                <a:ext cx="1412761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6C927774-59B3-9368-7536-FFFF541268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64987" y="3856557"/>
                <a:ext cx="0" cy="294595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74AE518F-A7EE-1336-BD41-6260B70AAD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71398" y="3839888"/>
                <a:ext cx="0" cy="294595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224694C-1960-102F-0315-8E8C015648D7}"/>
                </a:ext>
              </a:extLst>
            </p:cNvPr>
            <p:cNvSpPr txBox="1"/>
            <p:nvPr/>
          </p:nvSpPr>
          <p:spPr>
            <a:xfrm>
              <a:off x="1241571" y="3873227"/>
              <a:ext cx="1215909" cy="377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개발과정</a:t>
              </a:r>
            </a:p>
          </p:txBody>
        </p:sp>
      </p:grpSp>
      <p:sp>
        <p:nvSpPr>
          <p:cNvPr id="20" name="타원 19">
            <a:extLst>
              <a:ext uri="{FF2B5EF4-FFF2-40B4-BE49-F238E27FC236}">
                <a16:creationId xmlns:a16="http://schemas.microsoft.com/office/drawing/2014/main" id="{0DE49973-70AE-0F0A-BDD1-83CB20EEA94B}"/>
              </a:ext>
            </a:extLst>
          </p:cNvPr>
          <p:cNvSpPr/>
          <p:nvPr/>
        </p:nvSpPr>
        <p:spPr>
          <a:xfrm>
            <a:off x="6228802" y="1771475"/>
            <a:ext cx="1434517" cy="14345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3A799BE-0DF7-E599-B2E3-4366E1F20981}"/>
              </a:ext>
            </a:extLst>
          </p:cNvPr>
          <p:cNvGrpSpPr/>
          <p:nvPr/>
        </p:nvGrpSpPr>
        <p:grpSpPr>
          <a:xfrm>
            <a:off x="6250558" y="3547671"/>
            <a:ext cx="1412761" cy="410830"/>
            <a:chOff x="1154023" y="3839888"/>
            <a:chExt cx="1412761" cy="410830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B4CA4D51-4528-831E-607F-E84FAF7BCB3B}"/>
                </a:ext>
              </a:extLst>
            </p:cNvPr>
            <p:cNvGrpSpPr/>
            <p:nvPr/>
          </p:nvGrpSpPr>
          <p:grpSpPr>
            <a:xfrm>
              <a:off x="1154023" y="3839888"/>
              <a:ext cx="1412761" cy="311264"/>
              <a:chOff x="1258637" y="3839888"/>
              <a:chExt cx="1412761" cy="311264"/>
            </a:xfrm>
          </p:grpSpPr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D85F80B4-2230-30DF-54CF-31EA2425A0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58637" y="3856557"/>
                <a:ext cx="1412761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9A35016B-56AE-1AC3-D2EE-B5F55BB2C28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64987" y="3856557"/>
                <a:ext cx="0" cy="294595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E963C403-D7C0-5B6D-39BE-BA5D59E954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71398" y="3839888"/>
                <a:ext cx="0" cy="294595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2877E48-B813-02A0-70A5-78334688A71D}"/>
                </a:ext>
              </a:extLst>
            </p:cNvPr>
            <p:cNvSpPr txBox="1"/>
            <p:nvPr/>
          </p:nvSpPr>
          <p:spPr>
            <a:xfrm>
              <a:off x="1241571" y="3873227"/>
              <a:ext cx="1215909" cy="377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시연영상</a:t>
              </a:r>
            </a:p>
          </p:txBody>
        </p:sp>
      </p:grpSp>
      <p:sp>
        <p:nvSpPr>
          <p:cNvPr id="27" name="타원 26">
            <a:extLst>
              <a:ext uri="{FF2B5EF4-FFF2-40B4-BE49-F238E27FC236}">
                <a16:creationId xmlns:a16="http://schemas.microsoft.com/office/drawing/2014/main" id="{EC808E71-B4DF-D317-29CE-6C0EC49D264C}"/>
              </a:ext>
            </a:extLst>
          </p:cNvPr>
          <p:cNvSpPr/>
          <p:nvPr/>
        </p:nvSpPr>
        <p:spPr>
          <a:xfrm>
            <a:off x="8249517" y="1765183"/>
            <a:ext cx="1434517" cy="14345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862CE694-6504-8CDF-D348-A00A6D249AA8}"/>
              </a:ext>
            </a:extLst>
          </p:cNvPr>
          <p:cNvGrpSpPr/>
          <p:nvPr/>
        </p:nvGrpSpPr>
        <p:grpSpPr>
          <a:xfrm>
            <a:off x="8271273" y="3541379"/>
            <a:ext cx="1412761" cy="410830"/>
            <a:chOff x="1154023" y="3839888"/>
            <a:chExt cx="1412761" cy="410830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5C79F5B-A8BA-A729-9CC1-06559D030D15}"/>
                </a:ext>
              </a:extLst>
            </p:cNvPr>
            <p:cNvGrpSpPr/>
            <p:nvPr/>
          </p:nvGrpSpPr>
          <p:grpSpPr>
            <a:xfrm>
              <a:off x="1154023" y="3839888"/>
              <a:ext cx="1412761" cy="311264"/>
              <a:chOff x="1258637" y="3839888"/>
              <a:chExt cx="1412761" cy="311264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2535B94D-6D14-33B4-CC15-0DCDAEAEF02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58637" y="3856557"/>
                <a:ext cx="1412761" cy="0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F0213E42-0E8F-4047-1D01-BF55F6A9B69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64987" y="3856557"/>
                <a:ext cx="0" cy="294595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B4B713DF-9503-093D-2A78-33BEE9C285C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71398" y="3839888"/>
                <a:ext cx="0" cy="294595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80E2BE6-F10A-2389-F64A-877FE071C9E5}"/>
                </a:ext>
              </a:extLst>
            </p:cNvPr>
            <p:cNvSpPr txBox="1"/>
            <p:nvPr/>
          </p:nvSpPr>
          <p:spPr>
            <a:xfrm>
              <a:off x="1241571" y="3873227"/>
              <a:ext cx="1215909" cy="377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작업후기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FBE7760-FB1D-C6C8-195C-63ED0B1FA060}"/>
              </a:ext>
            </a:extLst>
          </p:cNvPr>
          <p:cNvGrpSpPr/>
          <p:nvPr/>
        </p:nvGrpSpPr>
        <p:grpSpPr>
          <a:xfrm>
            <a:off x="2550331" y="4113295"/>
            <a:ext cx="307181" cy="154782"/>
            <a:chOff x="1483519" y="4636293"/>
            <a:chExt cx="307181" cy="154782"/>
          </a:xfrm>
        </p:grpSpPr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288700B5-118A-4F9C-EED1-E99484AAF7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4013" y="4636294"/>
              <a:ext cx="166687" cy="154781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F6CB28B6-DA7F-99B7-C9F0-14E961451B51}"/>
                </a:ext>
              </a:extLst>
            </p:cNvPr>
            <p:cNvCxnSpPr>
              <a:cxnSpLocks/>
            </p:cNvCxnSpPr>
            <p:nvPr/>
          </p:nvCxnSpPr>
          <p:spPr>
            <a:xfrm>
              <a:off x="1483519" y="4636293"/>
              <a:ext cx="166687" cy="154781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E0D3F3E-01A1-793B-4274-8E061FD82049}"/>
              </a:ext>
            </a:extLst>
          </p:cNvPr>
          <p:cNvGrpSpPr/>
          <p:nvPr/>
        </p:nvGrpSpPr>
        <p:grpSpPr>
          <a:xfrm>
            <a:off x="4676837" y="4115724"/>
            <a:ext cx="307181" cy="154782"/>
            <a:chOff x="1483519" y="4636293"/>
            <a:chExt cx="307181" cy="154782"/>
          </a:xfrm>
        </p:grpSpPr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A181A4C0-BFF4-6BD2-B959-C9B940A0CC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4013" y="4636294"/>
              <a:ext cx="166687" cy="154781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473AC6F0-68D4-285A-A6FB-E5D6513C2DC2}"/>
                </a:ext>
              </a:extLst>
            </p:cNvPr>
            <p:cNvCxnSpPr>
              <a:cxnSpLocks/>
            </p:cNvCxnSpPr>
            <p:nvPr/>
          </p:nvCxnSpPr>
          <p:spPr>
            <a:xfrm>
              <a:off x="1483519" y="4636293"/>
              <a:ext cx="166687" cy="154781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D7B0D392-980C-C8A2-C84E-C2ED3A69846B}"/>
              </a:ext>
            </a:extLst>
          </p:cNvPr>
          <p:cNvGrpSpPr/>
          <p:nvPr/>
        </p:nvGrpSpPr>
        <p:grpSpPr>
          <a:xfrm>
            <a:off x="6803347" y="4113295"/>
            <a:ext cx="307181" cy="154782"/>
            <a:chOff x="1483519" y="4636293"/>
            <a:chExt cx="307181" cy="154782"/>
          </a:xfrm>
        </p:grpSpPr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F6DE56FA-2BA3-0678-F01F-3A68EF5C6D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4013" y="4636294"/>
              <a:ext cx="166687" cy="154781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BE0B5185-8078-F1B4-40F7-016010B1A0DD}"/>
                </a:ext>
              </a:extLst>
            </p:cNvPr>
            <p:cNvCxnSpPr>
              <a:cxnSpLocks/>
            </p:cNvCxnSpPr>
            <p:nvPr/>
          </p:nvCxnSpPr>
          <p:spPr>
            <a:xfrm>
              <a:off x="1483519" y="4636293"/>
              <a:ext cx="166687" cy="154781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0FD02C9-9F56-E3BC-43A8-61B7A84C12F3}"/>
              </a:ext>
            </a:extLst>
          </p:cNvPr>
          <p:cNvGrpSpPr/>
          <p:nvPr/>
        </p:nvGrpSpPr>
        <p:grpSpPr>
          <a:xfrm>
            <a:off x="8813184" y="4115724"/>
            <a:ext cx="307181" cy="154782"/>
            <a:chOff x="1483519" y="4636293"/>
            <a:chExt cx="307181" cy="154782"/>
          </a:xfrm>
        </p:grpSpPr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02484751-26C0-CA30-704D-BC6C0103F4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4013" y="4636294"/>
              <a:ext cx="166687" cy="154781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A20563C2-09DC-D286-FF75-BF2AADE689EB}"/>
                </a:ext>
              </a:extLst>
            </p:cNvPr>
            <p:cNvCxnSpPr>
              <a:cxnSpLocks/>
            </p:cNvCxnSpPr>
            <p:nvPr/>
          </p:nvCxnSpPr>
          <p:spPr>
            <a:xfrm>
              <a:off x="1483519" y="4636293"/>
              <a:ext cx="166687" cy="154781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2D305E1D-3F50-4FC9-342E-73067BCED92F}"/>
              </a:ext>
            </a:extLst>
          </p:cNvPr>
          <p:cNvSpPr txBox="1"/>
          <p:nvPr/>
        </p:nvSpPr>
        <p:spPr>
          <a:xfrm>
            <a:off x="8212131" y="4718254"/>
            <a:ext cx="1531043" cy="795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팀원소개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느낀 점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44BCC76-253F-B6EE-970D-09905FF2C3B8}"/>
              </a:ext>
            </a:extLst>
          </p:cNvPr>
          <p:cNvSpPr txBox="1"/>
          <p:nvPr/>
        </p:nvSpPr>
        <p:spPr>
          <a:xfrm>
            <a:off x="4051809" y="4533588"/>
            <a:ext cx="1531043" cy="1903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유스케이스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테이블명세서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구현기능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일정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233BFA7-7AA7-67D5-8E4F-FE71AAE3C21F}"/>
              </a:ext>
            </a:extLst>
          </p:cNvPr>
          <p:cNvSpPr txBox="1"/>
          <p:nvPr/>
        </p:nvSpPr>
        <p:spPr>
          <a:xfrm>
            <a:off x="1890138" y="4533588"/>
            <a:ext cx="1531043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개발동기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시장조사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차별성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2B16B56F-74FD-CAAC-4A8B-F3082C105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1614" y="2119610"/>
            <a:ext cx="1073295" cy="737890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5A6CF1BE-FAFE-33F4-6253-84723D292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881" y="2027026"/>
            <a:ext cx="881920" cy="830474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428182BA-5099-0A06-A031-6DD99512EA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8993" y="1877293"/>
            <a:ext cx="657317" cy="1247949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BD941BFA-494D-8687-4763-EF30543444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1613" y="2215704"/>
            <a:ext cx="1238423" cy="53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446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4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6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8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9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0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2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1D79E7D-D351-5A51-F086-800CD072F94E}"/>
              </a:ext>
            </a:extLst>
          </p:cNvPr>
          <p:cNvGrpSpPr/>
          <p:nvPr/>
        </p:nvGrpSpPr>
        <p:grpSpPr>
          <a:xfrm>
            <a:off x="2442534" y="1270000"/>
            <a:ext cx="1544675" cy="3886200"/>
            <a:chOff x="2442534" y="1270000"/>
            <a:chExt cx="1544675" cy="388620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2D94F550-636A-9BFE-481B-41431A52E4A3}"/>
                </a:ext>
              </a:extLst>
            </p:cNvPr>
            <p:cNvCxnSpPr>
              <a:cxnSpLocks/>
            </p:cNvCxnSpPr>
            <p:nvPr/>
          </p:nvCxnSpPr>
          <p:spPr>
            <a:xfrm>
              <a:off x="2463800" y="1270000"/>
              <a:ext cx="1523409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8C87F0C-035A-5615-B928-0F97A3A079EA}"/>
                </a:ext>
              </a:extLst>
            </p:cNvPr>
            <p:cNvCxnSpPr>
              <a:cxnSpLocks/>
            </p:cNvCxnSpPr>
            <p:nvPr/>
          </p:nvCxnSpPr>
          <p:spPr>
            <a:xfrm>
              <a:off x="2463800" y="1270000"/>
              <a:ext cx="0" cy="388620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EACDF53A-8108-9284-93E2-5F836ED38D6A}"/>
                </a:ext>
              </a:extLst>
            </p:cNvPr>
            <p:cNvCxnSpPr>
              <a:cxnSpLocks/>
            </p:cNvCxnSpPr>
            <p:nvPr/>
          </p:nvCxnSpPr>
          <p:spPr>
            <a:xfrm>
              <a:off x="2442534" y="5134934"/>
              <a:ext cx="1523409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1A26F7E-3FD3-8114-78B4-4CCB7A5BDA1B}"/>
              </a:ext>
            </a:extLst>
          </p:cNvPr>
          <p:cNvGrpSpPr/>
          <p:nvPr/>
        </p:nvGrpSpPr>
        <p:grpSpPr>
          <a:xfrm flipH="1">
            <a:off x="8336516" y="1270000"/>
            <a:ext cx="1544675" cy="3886200"/>
            <a:chOff x="2442534" y="1270000"/>
            <a:chExt cx="1544675" cy="3886200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205C3BB-751E-3665-88B1-4CD7253FCA30}"/>
                </a:ext>
              </a:extLst>
            </p:cNvPr>
            <p:cNvCxnSpPr>
              <a:cxnSpLocks/>
            </p:cNvCxnSpPr>
            <p:nvPr/>
          </p:nvCxnSpPr>
          <p:spPr>
            <a:xfrm>
              <a:off x="2463800" y="1270000"/>
              <a:ext cx="1523409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C4F2FF1-8B80-9E6B-18FA-CF8F36836987}"/>
                </a:ext>
              </a:extLst>
            </p:cNvPr>
            <p:cNvCxnSpPr>
              <a:cxnSpLocks/>
            </p:cNvCxnSpPr>
            <p:nvPr/>
          </p:nvCxnSpPr>
          <p:spPr>
            <a:xfrm>
              <a:off x="2463800" y="1270000"/>
              <a:ext cx="0" cy="388620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CB0765D-7C3D-E5BA-72E9-38811B8220AC}"/>
                </a:ext>
              </a:extLst>
            </p:cNvPr>
            <p:cNvCxnSpPr>
              <a:cxnSpLocks/>
            </p:cNvCxnSpPr>
            <p:nvPr/>
          </p:nvCxnSpPr>
          <p:spPr>
            <a:xfrm>
              <a:off x="2442534" y="5134934"/>
              <a:ext cx="1523409" cy="0"/>
            </a:xfrm>
            <a:prstGeom prst="line">
              <a:avLst/>
            </a:prstGeom>
            <a:ln w="38100"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CDD4FB8-B50F-0AEB-EF0C-0CD3D3FE311A}"/>
              </a:ext>
            </a:extLst>
          </p:cNvPr>
          <p:cNvSpPr txBox="1"/>
          <p:nvPr/>
        </p:nvSpPr>
        <p:spPr>
          <a:xfrm>
            <a:off x="4369982" y="1085334"/>
            <a:ext cx="374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인공지능 융합서비스 개발과정 </a:t>
            </a:r>
            <a:r>
              <a:rPr lang="en-US" altLang="ko-KR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</a:t>
            </a:r>
            <a:r>
              <a:rPr lang="ko-KR" altLang="en-US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F3175F-1C4D-4AE0-65EF-979AD9468149}"/>
              </a:ext>
            </a:extLst>
          </p:cNvPr>
          <p:cNvSpPr txBox="1"/>
          <p:nvPr/>
        </p:nvSpPr>
        <p:spPr>
          <a:xfrm>
            <a:off x="2887766" y="2282076"/>
            <a:ext cx="654819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dirty="0">
                <a:solidFill>
                  <a:srgbClr val="FFC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Q&amp;A</a:t>
            </a:r>
            <a:endParaRPr lang="ko-KR" altLang="en-US" sz="11500" dirty="0">
              <a:solidFill>
                <a:srgbClr val="FFC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3548B4-0607-55BF-C739-709F0FE1861A}"/>
              </a:ext>
            </a:extLst>
          </p:cNvPr>
          <p:cNvSpPr txBox="1"/>
          <p:nvPr/>
        </p:nvSpPr>
        <p:spPr>
          <a:xfrm>
            <a:off x="4369982" y="4985242"/>
            <a:ext cx="3742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조성국</a:t>
            </a:r>
            <a:r>
              <a:rPr lang="ko-KR" altLang="en-US" sz="14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</a:t>
            </a:r>
            <a:r>
              <a:rPr lang="ko-KR" altLang="en-US" sz="14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정종선</a:t>
            </a:r>
            <a:r>
              <a:rPr lang="ko-KR" altLang="en-US" sz="14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</a:t>
            </a:r>
            <a:r>
              <a:rPr lang="ko-KR" altLang="en-US" sz="14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이현제</a:t>
            </a:r>
            <a:r>
              <a:rPr lang="ko-KR" altLang="en-US" sz="14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</a:t>
            </a:r>
            <a:r>
              <a:rPr lang="ko-KR" altLang="en-US" sz="14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김새람</a:t>
            </a:r>
            <a:r>
              <a:rPr lang="ko-KR" altLang="en-US" sz="14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오유미</a:t>
            </a:r>
          </a:p>
        </p:txBody>
      </p:sp>
    </p:spTree>
    <p:extLst>
      <p:ext uri="{BB962C8B-B14F-4D97-AF65-F5344CB8AC3E}">
        <p14:creationId xmlns:p14="http://schemas.microsoft.com/office/powerpoint/2010/main" val="1773478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6">
            <a:extLst>
              <a:ext uri="{FF2B5EF4-FFF2-40B4-BE49-F238E27FC236}">
                <a16:creationId xmlns:a16="http://schemas.microsoft.com/office/drawing/2014/main" id="{A65B1FF8-0F38-2D32-B43D-330BFD9A35B5}"/>
              </a:ext>
            </a:extLst>
          </p:cNvPr>
          <p:cNvSpPr txBox="1"/>
          <p:nvPr/>
        </p:nvSpPr>
        <p:spPr>
          <a:xfrm>
            <a:off x="5134261" y="3375198"/>
            <a:ext cx="3665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4800" b="1" spc="-150" dirty="0">
                <a:solidFill>
                  <a:schemeClr val="bg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변리사 사무소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E732B7E-729F-FF90-D99A-C0B08657FB26}"/>
              </a:ext>
            </a:extLst>
          </p:cNvPr>
          <p:cNvGrpSpPr/>
          <p:nvPr/>
        </p:nvGrpSpPr>
        <p:grpSpPr>
          <a:xfrm>
            <a:off x="925020" y="2122168"/>
            <a:ext cx="3583710" cy="3365019"/>
            <a:chOff x="1097621" y="1991857"/>
            <a:chExt cx="3583710" cy="3365019"/>
          </a:xfrm>
        </p:grpSpPr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74AAA527-0523-8FDD-183A-631A038B87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79607" y="1991857"/>
              <a:ext cx="2441412" cy="2583041"/>
            </a:xfrm>
            <a:prstGeom prst="rect">
              <a:avLst/>
            </a:prstGeom>
          </p:spPr>
        </p:pic>
        <p:sp>
          <p:nvSpPr>
            <p:cNvPr id="41" name="TextBox 12">
              <a:extLst>
                <a:ext uri="{FF2B5EF4-FFF2-40B4-BE49-F238E27FC236}">
                  <a16:creationId xmlns:a16="http://schemas.microsoft.com/office/drawing/2014/main" id="{C6325EDF-58E7-029C-A8A2-CBB34084232F}"/>
                </a:ext>
              </a:extLst>
            </p:cNvPr>
            <p:cNvSpPr txBox="1"/>
            <p:nvPr/>
          </p:nvSpPr>
          <p:spPr>
            <a:xfrm>
              <a:off x="1097621" y="4710545"/>
              <a:ext cx="3583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일반인들은 </a:t>
              </a:r>
              <a:r>
                <a:rPr lang="ko-KR" altLang="en-US" dirty="0">
                  <a:solidFill>
                    <a:schemeClr val="accent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특허청과 변리사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라는 </a:t>
              </a:r>
              <a:endPara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  <a:p>
              <a:pPr algn="ctr"/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단어 자체를 </a:t>
              </a:r>
              <a:r>
                <a:rPr lang="ko-KR" altLang="en-US" dirty="0" err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부담스러워함</a:t>
              </a:r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103DF93-15EF-D95F-EB6F-5CE93AF93382}"/>
              </a:ext>
            </a:extLst>
          </p:cNvPr>
          <p:cNvGrpSpPr/>
          <p:nvPr/>
        </p:nvGrpSpPr>
        <p:grpSpPr>
          <a:xfrm>
            <a:off x="4628660" y="2537474"/>
            <a:ext cx="2540000" cy="2512168"/>
            <a:chOff x="5089236" y="2142836"/>
            <a:chExt cx="2540000" cy="2512168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5F5FECD-6D32-1843-A6A5-133C43B591D0}"/>
                </a:ext>
              </a:extLst>
            </p:cNvPr>
            <p:cNvSpPr/>
            <p:nvPr/>
          </p:nvSpPr>
          <p:spPr>
            <a:xfrm>
              <a:off x="5089236" y="2142836"/>
              <a:ext cx="2540000" cy="6742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특허출원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AB91D21F-FDE4-4289-EFFF-7E30C63C9C10}"/>
                </a:ext>
              </a:extLst>
            </p:cNvPr>
            <p:cNvSpPr/>
            <p:nvPr/>
          </p:nvSpPr>
          <p:spPr>
            <a:xfrm>
              <a:off x="5089236" y="3283377"/>
              <a:ext cx="2540000" cy="6742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선행기술조사</a:t>
              </a:r>
            </a:p>
          </p:txBody>
        </p: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18004871-DD77-97B3-7BB5-16732CFC60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59236" y="2817090"/>
              <a:ext cx="0" cy="466287"/>
            </a:xfrm>
            <a:prstGeom prst="straightConnector1">
              <a:avLst/>
            </a:prstGeom>
            <a:ln w="38100">
              <a:solidFill>
                <a:schemeClr val="bg2">
                  <a:lumMod val="2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46" name="TextBox 22">
              <a:extLst>
                <a:ext uri="{FF2B5EF4-FFF2-40B4-BE49-F238E27FC236}">
                  <a16:creationId xmlns:a16="http://schemas.microsoft.com/office/drawing/2014/main" id="{53473C21-E31A-D808-7C9B-28D303F29DCB}"/>
                </a:ext>
              </a:extLst>
            </p:cNvPr>
            <p:cNvSpPr txBox="1"/>
            <p:nvPr/>
          </p:nvSpPr>
          <p:spPr>
            <a:xfrm>
              <a:off x="5218546" y="4285672"/>
              <a:ext cx="228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30</a:t>
              </a:r>
              <a:r>
                <a:rPr lang="ko-KR" altLang="en-US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만원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6C100134-6914-8A3E-775C-AC21085C17D9}"/>
              </a:ext>
            </a:extLst>
          </p:cNvPr>
          <p:cNvGrpSpPr/>
          <p:nvPr/>
        </p:nvGrpSpPr>
        <p:grpSpPr>
          <a:xfrm>
            <a:off x="4628660" y="1448359"/>
            <a:ext cx="3665028" cy="3679425"/>
            <a:chOff x="7472376" y="1370217"/>
            <a:chExt cx="3665028" cy="3679425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87AE0D79-79AD-6103-C4FD-84505EA0D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72376" y="2588455"/>
              <a:ext cx="3665028" cy="2461187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373082A5-BE28-8DEA-7908-2B10CB20A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7353" y="1370217"/>
              <a:ext cx="1955073" cy="7519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6329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1.85185E-6 L 0.25 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E612B2-20A8-D251-4FCA-D6E3CE3D63EA}"/>
              </a:ext>
            </a:extLst>
          </p:cNvPr>
          <p:cNvSpPr/>
          <p:nvPr/>
        </p:nvSpPr>
        <p:spPr>
          <a:xfrm>
            <a:off x="870438" y="1925515"/>
            <a:ext cx="3472962" cy="3226777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나눔 및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유사 특허 검색 서비스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1EA91BF-50DE-0149-C7E0-BEE0399060A2}"/>
              </a:ext>
            </a:extLst>
          </p:cNvPr>
          <p:cNvGrpSpPr/>
          <p:nvPr/>
        </p:nvGrpSpPr>
        <p:grpSpPr>
          <a:xfrm>
            <a:off x="4668716" y="1955439"/>
            <a:ext cx="7165729" cy="2947121"/>
            <a:chOff x="4721469" y="1925515"/>
            <a:chExt cx="7165729" cy="294712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BF63365-32F4-0C4F-69F8-0EB494676A28}"/>
                </a:ext>
              </a:extLst>
            </p:cNvPr>
            <p:cNvSpPr txBox="1"/>
            <p:nvPr/>
          </p:nvSpPr>
          <p:spPr>
            <a:xfrm>
              <a:off x="5002091" y="3989253"/>
              <a:ext cx="6812102" cy="883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→ 자신의 아이디어의 시장성을 예측</a:t>
              </a:r>
              <a:endParaRPr lang="en-US" altLang="ko-KR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→ 브레인 </a:t>
              </a:r>
              <a:r>
                <a:rPr lang="ko-KR" altLang="en-US" dirty="0" err="1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스토밍</a:t>
              </a:r>
              <a:r>
                <a:rPr lang="en-US" altLang="ko-KR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: </a:t>
              </a:r>
              <a:r>
                <a:rPr lang="ko-KR" altLang="en-US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다른 사람들의 조언을 통해 초기 아이디어를 발전</a:t>
              </a:r>
              <a:endParaRPr lang="en-US" altLang="ko-KR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62D7341-F763-AF98-0529-2406F93D940C}"/>
                </a:ext>
              </a:extLst>
            </p:cNvPr>
            <p:cNvSpPr txBox="1"/>
            <p:nvPr/>
          </p:nvSpPr>
          <p:spPr>
            <a:xfrm>
              <a:off x="4721469" y="1925515"/>
              <a:ext cx="609746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● 변리사에게 찾아가기 전 선행기술이 등록이 되어있는지 확인</a:t>
              </a:r>
              <a:endPara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BD9808-07D3-8212-93D1-9E2D5E8FB396}"/>
                </a:ext>
              </a:extLst>
            </p:cNvPr>
            <p:cNvSpPr txBox="1"/>
            <p:nvPr/>
          </p:nvSpPr>
          <p:spPr>
            <a:xfrm>
              <a:off x="4721469" y="3547562"/>
              <a:ext cx="609746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● 아이디어 </a:t>
              </a:r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‘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좋아요</a:t>
              </a:r>
              <a:r>
                <a:rPr lang="en-US" altLang="ko-KR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’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와 댓글 나눔 기능</a:t>
              </a:r>
              <a:endPara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174C490-9A5D-2748-B378-5C29C31EE4A0}"/>
                </a:ext>
              </a:extLst>
            </p:cNvPr>
            <p:cNvSpPr txBox="1"/>
            <p:nvPr/>
          </p:nvSpPr>
          <p:spPr>
            <a:xfrm>
              <a:off x="5002091" y="2294847"/>
              <a:ext cx="6885107" cy="8833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→ 선행기술조사 비용 절약</a:t>
              </a:r>
              <a:endParaRPr lang="en-US" altLang="ko-KR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→ 아이디어를 선행기술과 구분될 수 있도록 변경</a:t>
              </a:r>
              <a:r>
                <a:rPr lang="en-US" altLang="ko-KR" sz="18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</a:t>
              </a:r>
              <a:r>
                <a:rPr lang="ko-KR" altLang="en-US" sz="18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구체화 등의 준비</a:t>
              </a:r>
              <a:endPara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5772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2E9058-7E0F-03A7-1A71-04D86B93FAF4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시장조사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C355C2-8C86-8832-7CE1-985E2AF01AF6}"/>
              </a:ext>
            </a:extLst>
          </p:cNvPr>
          <p:cNvSpPr txBox="1"/>
          <p:nvPr/>
        </p:nvSpPr>
        <p:spPr>
          <a:xfrm>
            <a:off x="577792" y="1409739"/>
            <a:ext cx="7592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시장조사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5F39B9-8CA6-9A4F-E602-3B3661381C1A}"/>
              </a:ext>
            </a:extLst>
          </p:cNvPr>
          <p:cNvSpPr txBox="1"/>
          <p:nvPr/>
        </p:nvSpPr>
        <p:spPr>
          <a:xfrm>
            <a:off x="1196231" y="4340266"/>
            <a:ext cx="93571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공모전 사이트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씽유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기준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2021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년도 아이디어 관련 공모전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307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건 조회수 건당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1500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회 이상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국가에서 대학과 연계하여 창업인재를 육성하기 위해 아이디어 착상 단계에서부터 지원을 하고 있음 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아이디어 상품 개발 및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펀딩에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관한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TV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프로그램 방송으로 국민의 관심도 증가 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FFE01B-C6D4-662A-EBE0-83A83A5BE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9828" y="1864784"/>
            <a:ext cx="3107061" cy="182257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38F9E3-B408-E587-3608-F2771ED59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44" y="1899328"/>
            <a:ext cx="2628197" cy="17469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A040EE-6CDB-C9DB-3324-060ADE04D322}"/>
              </a:ext>
            </a:extLst>
          </p:cNvPr>
          <p:cNvSpPr txBox="1"/>
          <p:nvPr/>
        </p:nvSpPr>
        <p:spPr>
          <a:xfrm>
            <a:off x="956816" y="2647243"/>
            <a:ext cx="2065326" cy="369332"/>
          </a:xfrm>
          <a:prstGeom prst="rect">
            <a:avLst/>
          </a:prstGeom>
          <a:solidFill>
            <a:schemeClr val="accent4">
              <a:alpha val="5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발굴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1240B-200B-BB22-7AC0-6918600D5AE4}"/>
              </a:ext>
            </a:extLst>
          </p:cNvPr>
          <p:cNvSpPr txBox="1"/>
          <p:nvPr/>
        </p:nvSpPr>
        <p:spPr>
          <a:xfrm>
            <a:off x="8594745" y="2449659"/>
            <a:ext cx="2257226" cy="646331"/>
          </a:xfrm>
          <a:prstGeom prst="rect">
            <a:avLst/>
          </a:prstGeom>
          <a:solidFill>
            <a:schemeClr val="accent4">
              <a:alpha val="5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펀딩을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통한 아이디어 상품 개발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9248559-45B7-2F64-473D-5C5377BB9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541" y="1864784"/>
            <a:ext cx="4773036" cy="18160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96FBA6F-4910-400B-6C46-4179C342A352}"/>
              </a:ext>
            </a:extLst>
          </p:cNvPr>
          <p:cNvSpPr txBox="1"/>
          <p:nvPr/>
        </p:nvSpPr>
        <p:spPr>
          <a:xfrm>
            <a:off x="4588420" y="2438471"/>
            <a:ext cx="2529744" cy="646331"/>
          </a:xfrm>
          <a:prstGeom prst="rect">
            <a:avLst/>
          </a:prstGeom>
          <a:solidFill>
            <a:schemeClr val="accent4">
              <a:alpha val="5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창업으로 연계하기 위한 정부 지원</a:t>
            </a:r>
          </a:p>
        </p:txBody>
      </p:sp>
    </p:spTree>
    <p:extLst>
      <p:ext uri="{BB962C8B-B14F-4D97-AF65-F5344CB8AC3E}">
        <p14:creationId xmlns:p14="http://schemas.microsoft.com/office/powerpoint/2010/main" val="1296659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69C92-0591-F9D7-D8B1-FEEAED44F25E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차별성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F1A02B0-79AE-0E48-9B68-E600A43938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1629062"/>
              </p:ext>
            </p:extLst>
          </p:nvPr>
        </p:nvGraphicFramePr>
        <p:xfrm>
          <a:off x="738300" y="2181896"/>
          <a:ext cx="7344000" cy="312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8000">
                  <a:extLst>
                    <a:ext uri="{9D8B030D-6E8A-4147-A177-3AD203B41FA5}">
                      <a16:colId xmlns:a16="http://schemas.microsoft.com/office/drawing/2014/main" val="1049051117"/>
                    </a:ext>
                  </a:extLst>
                </a:gridCol>
                <a:gridCol w="1872000">
                  <a:extLst>
                    <a:ext uri="{9D8B030D-6E8A-4147-A177-3AD203B41FA5}">
                      <a16:colId xmlns:a16="http://schemas.microsoft.com/office/drawing/2014/main" val="2012681788"/>
                    </a:ext>
                  </a:extLst>
                </a:gridCol>
                <a:gridCol w="1872000">
                  <a:extLst>
                    <a:ext uri="{9D8B030D-6E8A-4147-A177-3AD203B41FA5}">
                      <a16:colId xmlns:a16="http://schemas.microsoft.com/office/drawing/2014/main" val="1389689760"/>
                    </a:ext>
                  </a:extLst>
                </a:gridCol>
                <a:gridCol w="1872000">
                  <a:extLst>
                    <a:ext uri="{9D8B030D-6E8A-4147-A177-3AD203B41FA5}">
                      <a16:colId xmlns:a16="http://schemas.microsoft.com/office/drawing/2014/main" val="1087347680"/>
                    </a:ext>
                  </a:extLst>
                </a:gridCol>
              </a:tblGrid>
              <a:tr h="111600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7334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아이디어 체인지업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불편함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아이디어로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338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서비스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아이디어 공유 및 </a:t>
                      </a: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유사특허 검색 서비스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생활 중 불편사항 공유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지식재산거래플랫폼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44117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댓글 나눔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X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939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유사 특허 검색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O(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자동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X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O(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수동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7069004"/>
                  </a:ext>
                </a:extLst>
              </a:tr>
              <a:tr h="1577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현금성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서비스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X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0013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시장성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ko-KR" altLang="en-US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어플 </a:t>
                      </a:r>
                      <a:r>
                        <a:rPr lang="ko-KR" altLang="en-US" sz="1200" kern="1200" noProof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다운로드수</a:t>
                      </a:r>
                      <a:r>
                        <a:rPr lang="ko-KR" altLang="en-US" sz="12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200" b="1" kern="1200" noProof="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r>
                        <a:rPr lang="ko-KR" altLang="en-US" sz="1200" b="1" kern="1200" noProof="0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만건</a:t>
                      </a:r>
                      <a:endParaRPr lang="ko-KR" altLang="en-US" sz="1200" b="1" kern="1200" noProof="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특허청 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21105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822F29F-087E-4C45-5923-EBBE48C56A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4" t="19444" r="26250" b="26748"/>
          <a:stretch/>
        </p:blipFill>
        <p:spPr>
          <a:xfrm>
            <a:off x="2680276" y="2321260"/>
            <a:ext cx="1472300" cy="83066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AAF1178-1F11-4EA5-BBFA-203719884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314" y="2577740"/>
            <a:ext cx="1713594" cy="42263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13A88BF-5C37-DB1B-2529-FC61878F93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804"/>
          <a:stretch/>
        </p:blipFill>
        <p:spPr>
          <a:xfrm>
            <a:off x="4899399" y="2321260"/>
            <a:ext cx="812026" cy="810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53F731-C845-916C-48CB-AC9CF657EFFD}"/>
              </a:ext>
            </a:extLst>
          </p:cNvPr>
          <p:cNvSpPr txBox="1"/>
          <p:nvPr/>
        </p:nvSpPr>
        <p:spPr>
          <a:xfrm>
            <a:off x="8829123" y="2577740"/>
            <a:ext cx="2805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0070C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아이디어 체인지업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은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2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en-US" altLang="ko-KR" sz="20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rgbClr val="0070C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댓글</a:t>
            </a:r>
            <a:r>
              <a:rPr lang="en-US" altLang="ko-KR" sz="2000" dirty="0">
                <a:solidFill>
                  <a:srgbClr val="0070C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000" dirty="0" err="1">
                <a:solidFill>
                  <a:srgbClr val="0070C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좋아요기능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과</a:t>
            </a:r>
            <a:r>
              <a:rPr lang="ko-KR" altLang="en-US" sz="2000" dirty="0">
                <a:solidFill>
                  <a:srgbClr val="0070C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en-US" altLang="ko-KR" sz="2000" dirty="0">
              <a:solidFill>
                <a:srgbClr val="0070C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rgbClr val="0070C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유사특허 검색서비스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</a:t>
            </a:r>
            <a:r>
              <a:rPr lang="ko-KR" altLang="en-US" sz="2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통해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사용자에게 편리성 제공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0213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4A5D0D-6F77-C537-5751-91AE3F9D7FD5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유스케이스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" name="그래픽 3" descr="남자">
            <a:extLst>
              <a:ext uri="{FF2B5EF4-FFF2-40B4-BE49-F238E27FC236}">
                <a16:creationId xmlns:a16="http://schemas.microsoft.com/office/drawing/2014/main" id="{ED53AA27-D3EA-153C-AE8D-D3B07C9AE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0566" y="1623034"/>
            <a:ext cx="914400" cy="914400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75E0A4B6-CEFB-2666-5C79-88DBFA246BA2}"/>
              </a:ext>
            </a:extLst>
          </p:cNvPr>
          <p:cNvSpPr/>
          <p:nvPr/>
        </p:nvSpPr>
        <p:spPr>
          <a:xfrm>
            <a:off x="2852240" y="1443173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회원가입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7213DB9-03E0-253F-2067-876C7780B2CF}"/>
              </a:ext>
            </a:extLst>
          </p:cNvPr>
          <p:cNvSpPr/>
          <p:nvPr/>
        </p:nvSpPr>
        <p:spPr>
          <a:xfrm>
            <a:off x="2917374" y="3803445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로그인</a:t>
            </a: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66DBB0CA-D36F-22D6-F91E-9E874CC14CA8}"/>
              </a:ext>
            </a:extLst>
          </p:cNvPr>
          <p:cNvCxnSpPr>
            <a:cxnSpLocks/>
          </p:cNvCxnSpPr>
          <p:nvPr/>
        </p:nvCxnSpPr>
        <p:spPr>
          <a:xfrm>
            <a:off x="5013960" y="1802380"/>
            <a:ext cx="452846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7A88DD0C-B591-3518-3BC9-C545A593DCEF}"/>
              </a:ext>
            </a:extLst>
          </p:cNvPr>
          <p:cNvSpPr/>
          <p:nvPr/>
        </p:nvSpPr>
        <p:spPr>
          <a:xfrm>
            <a:off x="5826125" y="1356416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공모전소개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CB2ACDD-11DF-A9E8-F8BB-C34080BDBEAE}"/>
              </a:ext>
            </a:extLst>
          </p:cNvPr>
          <p:cNvSpPr/>
          <p:nvPr/>
        </p:nvSpPr>
        <p:spPr>
          <a:xfrm>
            <a:off x="5914842" y="2829568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게시글보기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993F117-4ABF-5F07-B5DB-0D7605C4FADE}"/>
              </a:ext>
            </a:extLst>
          </p:cNvPr>
          <p:cNvSpPr/>
          <p:nvPr/>
        </p:nvSpPr>
        <p:spPr>
          <a:xfrm>
            <a:off x="5909220" y="5131955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마이페이지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BCF5B39-1AE6-AB0D-D976-54D1E7179BDB}"/>
              </a:ext>
            </a:extLst>
          </p:cNvPr>
          <p:cNvSpPr/>
          <p:nvPr/>
        </p:nvSpPr>
        <p:spPr>
          <a:xfrm>
            <a:off x="5466806" y="1040005"/>
            <a:ext cx="5007427" cy="1388485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9FD9B8B-141D-9A4F-069B-8528114D594D}"/>
              </a:ext>
            </a:extLst>
          </p:cNvPr>
          <p:cNvSpPr/>
          <p:nvPr/>
        </p:nvSpPr>
        <p:spPr>
          <a:xfrm>
            <a:off x="5865676" y="1856950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spc="-150" dirty="0">
                <a:solidFill>
                  <a:schemeClr val="accen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공모전 게시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AEAC57F-CDC3-EEA2-95CF-AD850743E931}"/>
              </a:ext>
            </a:extLst>
          </p:cNvPr>
          <p:cNvSpPr/>
          <p:nvPr/>
        </p:nvSpPr>
        <p:spPr>
          <a:xfrm>
            <a:off x="8120833" y="1119805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파일 다운로드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C131686-7EED-2FA0-C1CF-08436A1F73B6}"/>
              </a:ext>
            </a:extLst>
          </p:cNvPr>
          <p:cNvSpPr/>
          <p:nvPr/>
        </p:nvSpPr>
        <p:spPr>
          <a:xfrm>
            <a:off x="8120833" y="1557717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파일  등록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EAF33A4-7F54-F5DE-900B-081B96C7650D}"/>
              </a:ext>
            </a:extLst>
          </p:cNvPr>
          <p:cNvGrpSpPr/>
          <p:nvPr/>
        </p:nvGrpSpPr>
        <p:grpSpPr>
          <a:xfrm>
            <a:off x="7324725" y="1304471"/>
            <a:ext cx="796472" cy="429650"/>
            <a:chOff x="6096000" y="1435100"/>
            <a:chExt cx="796472" cy="429650"/>
          </a:xfrm>
        </p:grpSpPr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66F9A696-055D-BC98-8C91-3D7D0EBC418E}"/>
                </a:ext>
              </a:extLst>
            </p:cNvPr>
            <p:cNvCxnSpPr>
              <a:cxnSpLocks/>
            </p:cNvCxnSpPr>
            <p:nvPr/>
          </p:nvCxnSpPr>
          <p:spPr>
            <a:xfrm>
              <a:off x="6605814" y="1449642"/>
              <a:ext cx="286658" cy="0"/>
            </a:xfrm>
            <a:prstGeom prst="straightConnector1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93317AEC-39F6-316C-CDFB-DAD624ACFE60}"/>
                </a:ext>
              </a:extLst>
            </p:cNvPr>
            <p:cNvCxnSpPr>
              <a:cxnSpLocks/>
            </p:cNvCxnSpPr>
            <p:nvPr/>
          </p:nvCxnSpPr>
          <p:spPr>
            <a:xfrm>
              <a:off x="6588919" y="1856377"/>
              <a:ext cx="303553" cy="8373"/>
            </a:xfrm>
            <a:prstGeom prst="straightConnector1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6C9BEDE-5F51-E0F7-C9F1-7BA1193E9A58}"/>
                </a:ext>
              </a:extLst>
            </p:cNvPr>
            <p:cNvCxnSpPr>
              <a:cxnSpLocks/>
            </p:cNvCxnSpPr>
            <p:nvPr/>
          </p:nvCxnSpPr>
          <p:spPr>
            <a:xfrm>
              <a:off x="6605814" y="1435100"/>
              <a:ext cx="0" cy="429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A4A1F0FB-D787-E79C-4672-F482480195F2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671711"/>
              <a:ext cx="509814" cy="4105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타원 27">
            <a:extLst>
              <a:ext uri="{FF2B5EF4-FFF2-40B4-BE49-F238E27FC236}">
                <a16:creationId xmlns:a16="http://schemas.microsoft.com/office/drawing/2014/main" id="{64223289-EB7D-2737-8289-7E7B0053E681}"/>
              </a:ext>
            </a:extLst>
          </p:cNvPr>
          <p:cNvSpPr/>
          <p:nvPr/>
        </p:nvSpPr>
        <p:spPr>
          <a:xfrm>
            <a:off x="5909220" y="3474435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게시글 작성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FA1BE99-BD21-4953-36A8-D70A52B6B3C5}"/>
              </a:ext>
            </a:extLst>
          </p:cNvPr>
          <p:cNvSpPr/>
          <p:nvPr/>
        </p:nvSpPr>
        <p:spPr>
          <a:xfrm>
            <a:off x="5466806" y="2507930"/>
            <a:ext cx="5007428" cy="1541556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83C1EA2-90A3-B1E4-84A4-FED67F30E843}"/>
              </a:ext>
            </a:extLst>
          </p:cNvPr>
          <p:cNvCxnSpPr>
            <a:cxnSpLocks/>
          </p:cNvCxnSpPr>
          <p:nvPr/>
        </p:nvCxnSpPr>
        <p:spPr>
          <a:xfrm>
            <a:off x="5013960" y="3186486"/>
            <a:ext cx="452846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타원 32">
            <a:extLst>
              <a:ext uri="{FF2B5EF4-FFF2-40B4-BE49-F238E27FC236}">
                <a16:creationId xmlns:a16="http://schemas.microsoft.com/office/drawing/2014/main" id="{7FE7F23F-4DF9-502A-6921-D0097FFDB1B4}"/>
              </a:ext>
            </a:extLst>
          </p:cNvPr>
          <p:cNvSpPr/>
          <p:nvPr/>
        </p:nvSpPr>
        <p:spPr>
          <a:xfrm>
            <a:off x="8208645" y="2587531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댓글 작성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26896BD5-9EE7-9BD7-9816-AF95BC08ADB8}"/>
              </a:ext>
            </a:extLst>
          </p:cNvPr>
          <p:cNvSpPr/>
          <p:nvPr/>
        </p:nvSpPr>
        <p:spPr>
          <a:xfrm>
            <a:off x="8239851" y="3001820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좋아요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A1AA504-567B-F784-74B6-BA172D8C933A}"/>
              </a:ext>
            </a:extLst>
          </p:cNvPr>
          <p:cNvGrpSpPr/>
          <p:nvPr/>
        </p:nvGrpSpPr>
        <p:grpSpPr>
          <a:xfrm>
            <a:off x="7413443" y="2786995"/>
            <a:ext cx="796472" cy="429650"/>
            <a:chOff x="6096000" y="1435100"/>
            <a:chExt cx="796472" cy="429650"/>
          </a:xfrm>
        </p:grpSpPr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60C248D2-5BAE-0B11-F953-C9E4DDE6CB40}"/>
                </a:ext>
              </a:extLst>
            </p:cNvPr>
            <p:cNvCxnSpPr>
              <a:cxnSpLocks/>
            </p:cNvCxnSpPr>
            <p:nvPr/>
          </p:nvCxnSpPr>
          <p:spPr>
            <a:xfrm>
              <a:off x="6605814" y="1449642"/>
              <a:ext cx="286658" cy="0"/>
            </a:xfrm>
            <a:prstGeom prst="straightConnector1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E0FF7B65-B959-F001-42F4-2EBA9E628297}"/>
                </a:ext>
              </a:extLst>
            </p:cNvPr>
            <p:cNvCxnSpPr>
              <a:cxnSpLocks/>
            </p:cNvCxnSpPr>
            <p:nvPr/>
          </p:nvCxnSpPr>
          <p:spPr>
            <a:xfrm>
              <a:off x="6588919" y="1856377"/>
              <a:ext cx="303553" cy="8373"/>
            </a:xfrm>
            <a:prstGeom prst="straightConnector1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41E4AE39-14ED-9806-5BE7-EA53D1A7F3E4}"/>
                </a:ext>
              </a:extLst>
            </p:cNvPr>
            <p:cNvCxnSpPr>
              <a:cxnSpLocks/>
            </p:cNvCxnSpPr>
            <p:nvPr/>
          </p:nvCxnSpPr>
          <p:spPr>
            <a:xfrm>
              <a:off x="6605814" y="1435100"/>
              <a:ext cx="0" cy="429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45B1AB21-07DC-D344-5447-2A678FB895B9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671711"/>
              <a:ext cx="509814" cy="4105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31FAA84-32DD-8337-DAE9-DE01835466A7}"/>
              </a:ext>
            </a:extLst>
          </p:cNvPr>
          <p:cNvSpPr/>
          <p:nvPr/>
        </p:nvSpPr>
        <p:spPr>
          <a:xfrm>
            <a:off x="5466806" y="4112802"/>
            <a:ext cx="5007428" cy="2392501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D151B04-8044-C906-6652-598084BE9703}"/>
              </a:ext>
            </a:extLst>
          </p:cNvPr>
          <p:cNvSpPr/>
          <p:nvPr/>
        </p:nvSpPr>
        <p:spPr>
          <a:xfrm>
            <a:off x="8239124" y="3474666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유사 특허 검색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2A053159-3AD9-04D7-608E-5D91C990DC04}"/>
              </a:ext>
            </a:extLst>
          </p:cNvPr>
          <p:cNvCxnSpPr>
            <a:cxnSpLocks/>
          </p:cNvCxnSpPr>
          <p:nvPr/>
        </p:nvCxnSpPr>
        <p:spPr>
          <a:xfrm>
            <a:off x="7413442" y="3659332"/>
            <a:ext cx="795203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E9661EE0-C32B-DA68-369E-74035E0EBB5A}"/>
              </a:ext>
            </a:extLst>
          </p:cNvPr>
          <p:cNvSpPr/>
          <p:nvPr/>
        </p:nvSpPr>
        <p:spPr>
          <a:xfrm>
            <a:off x="8252186" y="4207702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내가  쓴  </a:t>
            </a:r>
            <a:endParaRPr lang="en-US" altLang="ko-KR" sz="105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105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게시글 보기</a:t>
            </a: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F9C88213-0115-D64A-42FF-C9815B424B39}"/>
              </a:ext>
            </a:extLst>
          </p:cNvPr>
          <p:cNvSpPr/>
          <p:nvPr/>
        </p:nvSpPr>
        <p:spPr>
          <a:xfrm>
            <a:off x="8239124" y="4671934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내가  누른 </a:t>
            </a:r>
            <a:endParaRPr lang="en-US" altLang="ko-KR" sz="105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105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좋아요 글 보기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F1BBA15F-C7D0-1FAC-1517-F58D1583C7DB}"/>
              </a:ext>
            </a:extLst>
          </p:cNvPr>
          <p:cNvSpPr/>
          <p:nvPr/>
        </p:nvSpPr>
        <p:spPr>
          <a:xfrm>
            <a:off x="8239123" y="5131955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내가  쓴</a:t>
            </a:r>
            <a:endParaRPr lang="en-US" altLang="ko-KR" sz="105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105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댓글 보기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D2B67FE-DA9B-0B8B-7524-7E9208F3EA70}"/>
              </a:ext>
            </a:extLst>
          </p:cNvPr>
          <p:cNvSpPr/>
          <p:nvPr/>
        </p:nvSpPr>
        <p:spPr>
          <a:xfrm>
            <a:off x="8252186" y="5564603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spc="-150" dirty="0">
                <a:solidFill>
                  <a:schemeClr val="accen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내가  게시한</a:t>
            </a:r>
            <a:endParaRPr lang="en-US" altLang="ko-KR" sz="1050" spc="-150" dirty="0">
              <a:solidFill>
                <a:schemeClr val="accent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1050" spc="-150" dirty="0">
                <a:solidFill>
                  <a:schemeClr val="accen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공모전 보기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CFDB602A-92E3-B889-EA70-66E80D72906F}"/>
              </a:ext>
            </a:extLst>
          </p:cNvPr>
          <p:cNvSpPr/>
          <p:nvPr/>
        </p:nvSpPr>
        <p:spPr>
          <a:xfrm>
            <a:off x="8252186" y="6024624"/>
            <a:ext cx="1498600" cy="3693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회원정보 수정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A5FDE5B-7DA4-D6EA-9DFE-AF4D4C033290}"/>
              </a:ext>
            </a:extLst>
          </p:cNvPr>
          <p:cNvGrpSpPr/>
          <p:nvPr/>
        </p:nvGrpSpPr>
        <p:grpSpPr>
          <a:xfrm>
            <a:off x="7407820" y="4392368"/>
            <a:ext cx="819702" cy="1856032"/>
            <a:chOff x="6078585" y="788526"/>
            <a:chExt cx="819702" cy="1856032"/>
          </a:xfrm>
        </p:grpSpPr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745E6AC8-2D49-C40E-A005-74B6B4B6DFD5}"/>
                </a:ext>
              </a:extLst>
            </p:cNvPr>
            <p:cNvCxnSpPr>
              <a:cxnSpLocks/>
            </p:cNvCxnSpPr>
            <p:nvPr/>
          </p:nvCxnSpPr>
          <p:spPr>
            <a:xfrm>
              <a:off x="6605814" y="1257992"/>
              <a:ext cx="286658" cy="0"/>
            </a:xfrm>
            <a:prstGeom prst="straightConnector1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A5FC64E5-1B48-4A7D-A976-5AE3652D47C2}"/>
                </a:ext>
              </a:extLst>
            </p:cNvPr>
            <p:cNvCxnSpPr>
              <a:cxnSpLocks/>
            </p:cNvCxnSpPr>
            <p:nvPr/>
          </p:nvCxnSpPr>
          <p:spPr>
            <a:xfrm>
              <a:off x="6594734" y="1708592"/>
              <a:ext cx="303553" cy="8373"/>
            </a:xfrm>
            <a:prstGeom prst="straightConnector1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C7C91491-49F2-4E9D-2953-E0E9085113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97366" y="788526"/>
              <a:ext cx="8969" cy="1856032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29F165F2-D178-0A29-12BF-6D07B299DD1C}"/>
                </a:ext>
              </a:extLst>
            </p:cNvPr>
            <p:cNvCxnSpPr>
              <a:cxnSpLocks/>
            </p:cNvCxnSpPr>
            <p:nvPr/>
          </p:nvCxnSpPr>
          <p:spPr>
            <a:xfrm>
              <a:off x="6078585" y="1714108"/>
              <a:ext cx="509814" cy="4105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D5AC2D71-DD4B-5D27-496B-255DF567975F}"/>
              </a:ext>
            </a:extLst>
          </p:cNvPr>
          <p:cNvCxnSpPr>
            <a:cxnSpLocks/>
          </p:cNvCxnSpPr>
          <p:nvPr/>
        </p:nvCxnSpPr>
        <p:spPr>
          <a:xfrm>
            <a:off x="7923257" y="4398589"/>
            <a:ext cx="307418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1FC5339F-C771-A028-B87C-54360071E842}"/>
              </a:ext>
            </a:extLst>
          </p:cNvPr>
          <p:cNvCxnSpPr>
            <a:cxnSpLocks/>
          </p:cNvCxnSpPr>
          <p:nvPr/>
        </p:nvCxnSpPr>
        <p:spPr>
          <a:xfrm>
            <a:off x="7935570" y="5745020"/>
            <a:ext cx="303553" cy="8373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6CDF119E-897B-421B-B469-EE0099DA3DD3}"/>
              </a:ext>
            </a:extLst>
          </p:cNvPr>
          <p:cNvCxnSpPr>
            <a:cxnSpLocks/>
          </p:cNvCxnSpPr>
          <p:nvPr/>
        </p:nvCxnSpPr>
        <p:spPr>
          <a:xfrm>
            <a:off x="7937681" y="6229249"/>
            <a:ext cx="303553" cy="8373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75E1C0CB-B5D9-0FCC-B6BD-DA32EE575A7F}"/>
              </a:ext>
            </a:extLst>
          </p:cNvPr>
          <p:cNvCxnSpPr>
            <a:cxnSpLocks/>
          </p:cNvCxnSpPr>
          <p:nvPr/>
        </p:nvCxnSpPr>
        <p:spPr>
          <a:xfrm>
            <a:off x="5013960" y="5295332"/>
            <a:ext cx="452846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C3E3AFC-CC1B-75F0-C104-DE5421D9FA35}"/>
              </a:ext>
            </a:extLst>
          </p:cNvPr>
          <p:cNvCxnSpPr>
            <a:cxnSpLocks/>
          </p:cNvCxnSpPr>
          <p:nvPr/>
        </p:nvCxnSpPr>
        <p:spPr>
          <a:xfrm>
            <a:off x="5013960" y="1787923"/>
            <a:ext cx="0" cy="3519988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7F3BF88B-EC20-2FA8-7321-A4AFDA689203}"/>
              </a:ext>
            </a:extLst>
          </p:cNvPr>
          <p:cNvCxnSpPr>
            <a:cxnSpLocks/>
          </p:cNvCxnSpPr>
          <p:nvPr/>
        </p:nvCxnSpPr>
        <p:spPr>
          <a:xfrm>
            <a:off x="4404159" y="3998100"/>
            <a:ext cx="609801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DF3372D6-7892-2C05-7AF2-BDB4C94A7373}"/>
              </a:ext>
            </a:extLst>
          </p:cNvPr>
          <p:cNvCxnSpPr>
            <a:cxnSpLocks/>
          </p:cNvCxnSpPr>
          <p:nvPr/>
        </p:nvCxnSpPr>
        <p:spPr>
          <a:xfrm>
            <a:off x="2562405" y="1588052"/>
            <a:ext cx="286658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A0314C20-0A64-0198-DE79-F35B0C5340E9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2562405" y="3988111"/>
            <a:ext cx="354969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2E726CDC-DBEE-18A3-73D6-BA33A3D81EAA}"/>
              </a:ext>
            </a:extLst>
          </p:cNvPr>
          <p:cNvCxnSpPr>
            <a:cxnSpLocks/>
          </p:cNvCxnSpPr>
          <p:nvPr/>
        </p:nvCxnSpPr>
        <p:spPr>
          <a:xfrm>
            <a:off x="2562405" y="1573510"/>
            <a:ext cx="10162" cy="24338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8FB937DD-F5BB-9160-E5E8-38926CAA0D24}"/>
              </a:ext>
            </a:extLst>
          </p:cNvPr>
          <p:cNvSpPr/>
          <p:nvPr/>
        </p:nvSpPr>
        <p:spPr>
          <a:xfrm>
            <a:off x="968466" y="2581675"/>
            <a:ext cx="1498600" cy="369332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일반회원</a:t>
            </a:r>
          </a:p>
        </p:txBody>
      </p:sp>
      <p:pic>
        <p:nvPicPr>
          <p:cNvPr id="79" name="그래픽 78" descr="남자">
            <a:extLst>
              <a:ext uri="{FF2B5EF4-FFF2-40B4-BE49-F238E27FC236}">
                <a16:creationId xmlns:a16="http://schemas.microsoft.com/office/drawing/2014/main" id="{911D1F19-8A7A-4087-BFA5-60C9BB5C0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1253" y="3227239"/>
            <a:ext cx="914400" cy="914400"/>
          </a:xfrm>
          <a:prstGeom prst="rect">
            <a:avLst/>
          </a:prstGeom>
        </p:spPr>
      </p:pic>
      <p:sp>
        <p:nvSpPr>
          <p:cNvPr id="80" name="타원 79">
            <a:extLst>
              <a:ext uri="{FF2B5EF4-FFF2-40B4-BE49-F238E27FC236}">
                <a16:creationId xmlns:a16="http://schemas.microsoft.com/office/drawing/2014/main" id="{E85E4751-391C-9CCE-7C47-D31142A12CEB}"/>
              </a:ext>
            </a:extLst>
          </p:cNvPr>
          <p:cNvSpPr/>
          <p:nvPr/>
        </p:nvSpPr>
        <p:spPr>
          <a:xfrm>
            <a:off x="939153" y="4185880"/>
            <a:ext cx="1498600" cy="369332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기업회원</a:t>
            </a:r>
          </a:p>
        </p:txBody>
      </p:sp>
    </p:spTree>
    <p:extLst>
      <p:ext uri="{BB962C8B-B14F-4D97-AF65-F5344CB8AC3E}">
        <p14:creationId xmlns:p14="http://schemas.microsoft.com/office/powerpoint/2010/main" val="1579061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4A5D0D-6F77-C537-5751-91AE3F9D7FD5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E-R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E2F5C6-C940-764A-A206-8E16826B3A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24" b="94286" l="1543" r="98989">
                        <a14:foregroundMark x1="15747" y1="13215" x2="96487" y2="79333"/>
                        <a14:foregroundMark x1="96487" y1="79333" x2="96487" y2="79333"/>
                        <a14:foregroundMark x1="84141" y1="20762" x2="23470" y2="77905"/>
                        <a14:foregroundMark x1="8196" y1="33714" x2="6227" y2="87048"/>
                        <a14:foregroundMark x1="11815" y1="40762" x2="18308" y2="81429"/>
                        <a14:foregroundMark x1="9846" y1="17429" x2="28206" y2="57619"/>
                        <a14:foregroundMark x1="28206" y1="57619" x2="28579" y2="57810"/>
                        <a14:foregroundMark x1="24055" y1="14476" x2="70836" y2="7619"/>
                        <a14:foregroundMark x1="24960" y1="29333" x2="95689" y2="9524"/>
                        <a14:foregroundMark x1="65514" y1="12857" x2="94944" y2="5714"/>
                        <a14:foregroundMark x1="89143" y1="14667" x2="93348" y2="56190"/>
                        <a14:foregroundMark x1="95317" y1="86381" x2="43002" y2="98667"/>
                        <a14:foregroundMark x1="43002" y1="98667" x2="21554" y2="89619"/>
                        <a14:foregroundMark x1="21554" y1="89619" x2="4843" y2="51238"/>
                        <a14:foregroundMark x1="4843" y1="51238" x2="4098" y2="27143"/>
                        <a14:foregroundMark x1="4098" y1="27143" x2="9471" y2="15371"/>
                        <a14:foregroundMark x1="21328" y1="7281" x2="70889" y2="3619"/>
                        <a14:foregroundMark x1="70889" y1="3619" x2="92869" y2="6571"/>
                        <a14:foregroundMark x1="92869" y1="6571" x2="96913" y2="22857"/>
                        <a14:foregroundMark x1="96913" y1="22857" x2="99042" y2="49524"/>
                        <a14:foregroundMark x1="99042" y1="49524" x2="94944" y2="88952"/>
                        <a14:foregroundMark x1="5748" y1="38857" x2="5003" y2="75429"/>
                        <a14:foregroundMark x1="5003" y1="75429" x2="13145" y2="98000"/>
                        <a14:foregroundMark x1="13145" y1="98000" x2="29484" y2="98000"/>
                        <a14:foregroundMark x1="29484" y1="98000" x2="34753" y2="92476"/>
                        <a14:foregroundMark x1="34753" y1="92476" x2="34753" y2="91810"/>
                        <a14:foregroundMark x1="34274" y1="90190" x2="27355" y2="81048"/>
                        <a14:foregroundMark x1="27355" y1="81048" x2="33369" y2="89714"/>
                        <a14:foregroundMark x1="33369" y1="89714" x2="33103" y2="89524"/>
                        <a14:foregroundMark x1="31027" y1="67810" x2="23630" y2="64095"/>
                        <a14:foregroundMark x1="23630" y1="64095" x2="30814" y2="60381"/>
                        <a14:foregroundMark x1="30814" y1="60381" x2="31772" y2="72000"/>
                        <a14:foregroundMark x1="31772" y1="72000" x2="31134" y2="72190"/>
                        <a14:foregroundMark x1="12028" y1="93905" x2="6493" y2="83619"/>
                        <a14:foregroundMark x1="6493" y1="83619" x2="2767" y2="66190"/>
                        <a14:foregroundMark x1="2767" y1="66190" x2="2022" y2="50190"/>
                        <a14:foregroundMark x1="2022" y1="50190" x2="7664" y2="42857"/>
                        <a14:foregroundMark x1="7664" y1="42857" x2="16019" y2="78857"/>
                        <a14:foregroundMark x1="16019" y1="78857" x2="12294" y2="94286"/>
                        <a14:foregroundMark x1="5854" y1="84762" x2="2235" y2="74571"/>
                        <a14:foregroundMark x1="2235" y1="74571" x2="4151" y2="65714"/>
                        <a14:foregroundMark x1="4151" y1="65714" x2="6759" y2="84667"/>
                        <a14:foregroundMark x1="6759" y1="84667" x2="5854" y2="85524"/>
                        <a14:foregroundMark x1="6706" y1="87429" x2="4843" y2="78952"/>
                        <a14:foregroundMark x1="4843" y1="78952" x2="7983" y2="86762"/>
                        <a14:foregroundMark x1="7983" y1="86762" x2="7610" y2="87238"/>
                        <a14:foregroundMark x1="5269" y1="51619" x2="1543" y2="51810"/>
                        <a14:foregroundMark x1="36988" y1="81429" x2="30655" y2="66000"/>
                        <a14:foregroundMark x1="30655" y1="66000" x2="64077" y2="58762"/>
                        <a14:foregroundMark x1="64077" y1="58762" x2="46354" y2="79619"/>
                        <a14:foregroundMark x1="46354" y1="79619" x2="39542" y2="76381"/>
                        <a14:foregroundMark x1="17882" y1="19524" x2="9367" y2="20095"/>
                        <a14:foregroundMark x1="9367" y1="20095" x2="12986" y2="15238"/>
                        <a14:foregroundMark x1="12986" y1="15238" x2="18201" y2="16667"/>
                        <a14:foregroundMark x1="18201" y1="16667" x2="18308" y2="17619"/>
                        <a14:foregroundMark x1="11336" y1="18000" x2="11708" y2="17619"/>
                        <a14:foregroundMark x1="8568" y1="15333" x2="14210" y2="15714"/>
                        <a14:foregroundMark x1="14210" y1="15714" x2="8515" y2="16286"/>
                        <a14:foregroundMark x1="8515" y1="16286" x2="8568" y2="16000"/>
                        <a14:backgroundMark x1="6546" y1="12571" x2="6546" y2="12571"/>
                        <a14:backgroundMark x1="2821" y1="23619" x2="5375" y2="15524"/>
                        <a14:backgroundMark x1="9744" y1="14023" x2="22565" y2="9619"/>
                        <a14:backgroundMark x1="5375" y1="15524" x2="8903" y2="14312"/>
                        <a14:backgroundMark x1="22565" y1="9619" x2="15753" y2="2571"/>
                        <a14:backgroundMark x1="15753" y1="2571" x2="2767" y2="5905"/>
                        <a14:backgroundMark x1="2767" y1="5905" x2="1437" y2="16857"/>
                        <a14:backgroundMark x1="1437" y1="16857" x2="4098" y2="22667"/>
                        <a14:backgroundMark x1="6919" y1="5905" x2="12720" y2="8952"/>
                        <a14:backgroundMark x1="12720" y1="8952" x2="8994" y2="5905"/>
                        <a14:backgroundMark x1="11016" y1="10952" x2="15168" y2="7810"/>
                        <a14:backgroundMark x1="6120" y1="8476" x2="18095" y2="8476"/>
                        <a14:backgroundMark x1="7610" y1="6762" x2="19159" y2="8476"/>
                        <a14:backgroundMark x1="12400" y1="10286" x2="13677" y2="11810"/>
                        <a14:backgroundMark x1="6812" y1="6952" x2="11336" y2="7238"/>
                      </a14:backgroundRemoval>
                    </a14:imgEffect>
                  </a14:imgLayer>
                </a14:imgProps>
              </a:ext>
            </a:extLst>
          </a:blip>
          <a:srcRect l="2604" t="6194" r="1771"/>
          <a:stretch/>
        </p:blipFill>
        <p:spPr>
          <a:xfrm>
            <a:off x="882650" y="813832"/>
            <a:ext cx="10426700" cy="571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501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4804FE-D3C3-36A8-CB9C-EFA58A9D68D5}"/>
              </a:ext>
            </a:extLst>
          </p:cNvPr>
          <p:cNvSpPr txBox="1"/>
          <p:nvPr/>
        </p:nvSpPr>
        <p:spPr>
          <a:xfrm>
            <a:off x="2082800" y="444500"/>
            <a:ext cx="401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테이블 명세서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A3A60D9-84A3-DFD5-4B63-0414CA77A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94578"/>
              </p:ext>
            </p:extLst>
          </p:nvPr>
        </p:nvGraphicFramePr>
        <p:xfrm>
          <a:off x="479848" y="1424122"/>
          <a:ext cx="10939853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853">
                  <a:extLst>
                    <a:ext uri="{9D8B030D-6E8A-4147-A177-3AD203B41FA5}">
                      <a16:colId xmlns:a16="http://schemas.microsoft.com/office/drawing/2014/main" val="940714566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1631929091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72876986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3778207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9293331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428350036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12658937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74344153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3316739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34027625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회원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컬럼</a:t>
                      </a:r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ID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NotNull</a:t>
                      </a:r>
                      <a:endParaRPr lang="ko-KR" altLang="en-US" sz="18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PK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FK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UK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16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아이디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ID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75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비밀번호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PASSWORD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43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연락처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PHONE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VARCHAR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20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Y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2540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회원등급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GRADE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NUMBER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35613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01ECF2F-42EE-2134-E5C4-EFFFC3C9E3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93168"/>
              </p:ext>
            </p:extLst>
          </p:nvPr>
        </p:nvGraphicFramePr>
        <p:xfrm>
          <a:off x="479847" y="3250591"/>
          <a:ext cx="10939853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853">
                  <a:extLst>
                    <a:ext uri="{9D8B030D-6E8A-4147-A177-3AD203B41FA5}">
                      <a16:colId xmlns:a16="http://schemas.microsoft.com/office/drawing/2014/main" val="940714566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1631929091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72876986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3778207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89293331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428350036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12658937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74344153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3316739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34027625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게시글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컬럼</a:t>
                      </a:r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ID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NotNull</a:t>
                      </a:r>
                      <a:endParaRPr lang="ko-KR" altLang="en-US" sz="18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PK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FK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UK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CK</a:t>
                      </a:r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16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게시글번호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POST_NUM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NUMBER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-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Sequence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75832"/>
                  </a:ext>
                </a:extLst>
              </a:tr>
              <a:tr h="1196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WRITER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VARCHAR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20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43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제목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TITLE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VARCHAR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2540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요약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ABSTRACT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VARCHAR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3000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6761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본문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CONTENT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VARCHAR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4000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35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카테고리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CATEGORY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NUMBER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(0…7)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904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조회수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VIEWS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NUMBER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Default=0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2741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작성시간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POST_TIME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DATE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spc="-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Default=</a:t>
                      </a:r>
                      <a:r>
                        <a:rPr lang="en-US" altLang="ko-KR" sz="1400" kern="1200" spc="-15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sysdate</a:t>
                      </a:r>
                      <a:endParaRPr lang="ko-KR" altLang="en-US" sz="1400" kern="1200" spc="-15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1140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좋아요 수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LIKES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NUMBER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Y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N</a:t>
                      </a:r>
                      <a:endParaRPr lang="ko-KR" altLang="en-US" sz="1400" kern="1200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  <a:cs typeface="+mn-cs"/>
                        </a:rPr>
                        <a:t>Default=0</a:t>
                      </a:r>
                      <a:endParaRPr lang="ko-KR" altLang="en-US" sz="14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222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4274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2469</TotalTime>
  <Words>1212</Words>
  <Application>Microsoft Office PowerPoint</Application>
  <PresentationFormat>와이드스크린</PresentationFormat>
  <Paragraphs>654</Paragraphs>
  <Slides>20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맑은 고딕</vt:lpstr>
      <vt:lpstr>나눔스퀘어라운드 Light</vt:lpstr>
      <vt:lpstr>나눔스퀘어라운드 Regular</vt:lpstr>
      <vt:lpstr>Arial</vt:lpstr>
      <vt:lpstr>나눔스퀘어라운드 ExtraBold</vt:lpstr>
      <vt:lpstr>나눔스퀘어라운드 Bold</vt:lpstr>
      <vt:lpstr>NotoSansKR</vt:lpstr>
      <vt:lpstr>한컴산뜻돋움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smhrd</dc:creator>
  <cp:lastModifiedBy>smhrd</cp:lastModifiedBy>
  <cp:revision>34</cp:revision>
  <dcterms:created xsi:type="dcterms:W3CDTF">2022-07-20T02:30:05Z</dcterms:created>
  <dcterms:modified xsi:type="dcterms:W3CDTF">2022-07-26T02:14:29Z</dcterms:modified>
</cp:coreProperties>
</file>

<file path=docProps/thumbnail.jpeg>
</file>